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notesSlides/_rels/notesSlide57.xml.rels" ContentType="application/vnd.openxmlformats-package.relationships+xml"/>
  <Override PartName="/ppt/notesSlides/notesSlide57.xml" ContentType="application/vnd.openxmlformats-officedocument.presentationml.notesSlide+xml"/>
  <Override PartName="/ppt/presProps.xml" ContentType="application/vnd.openxmlformats-officedocument.presentationml.presPro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Layouts/slideLayout13.xml" ContentType="application/vnd.openxmlformats-officedocument.presentationml.slideLayout+xml"/>
  <Override PartName="/ppt/slideLayouts/slideLayout2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23.xml.rels" ContentType="application/vnd.openxmlformats-package.relationships+xml"/>
  <Override PartName="/ppt/slideLayouts/_rels/slideLayout16.xml.rels" ContentType="application/vnd.openxmlformats-package.relationships+xml"/>
  <Override PartName="/ppt/slideLayouts/_rels/slideLayout24.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21.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20.xml.rels" ContentType="application/vnd.openxmlformats-package.relationships+xml"/>
  <Override PartName="/ppt/slideLayouts/_rels/slideLayout11.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xml.rels" ContentType="application/vnd.openxmlformats-package.relationships+xml"/>
  <Override PartName="/ppt/slideLayouts/slideLayout17.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16.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1.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9.jpeg" ContentType="image/jpeg"/>
  <Override PartName="/ppt/media/image10.jpeg" ContentType="image/jpeg"/>
  <Override PartName="/ppt/media/image13.jpeg" ContentType="image/jpeg"/>
  <Override PartName="/ppt/media/image19.png" ContentType="image/png"/>
  <Override PartName="/ppt/media/image21.jpeg" ContentType="image/jpeg"/>
  <Override PartName="/ppt/media/image8.jpeg" ContentType="image/jpeg"/>
  <Override PartName="/ppt/media/image12.jpeg" ContentType="image/jpeg"/>
  <Override PartName="/ppt/media/image25.png" ContentType="image/png"/>
  <Override PartName="/ppt/media/image7.jpeg" ContentType="image/jpeg"/>
  <Override PartName="/ppt/media/image11.jpeg" ContentType="image/jpeg"/>
  <Override PartName="/ppt/media/image6.jpeg" ContentType="image/jpeg"/>
  <Override PartName="/ppt/media/image4.jpeg" ContentType="image/jpeg"/>
  <Override PartName="/ppt/media/image2.png" ContentType="image/png"/>
  <Override PartName="/ppt/media/image26.png" ContentType="image/png"/>
  <Override PartName="/ppt/media/image3.png" ContentType="image/png"/>
  <Override PartName="/ppt/media/image5.jpeg" ContentType="image/jpeg"/>
  <Override PartName="/ppt/media/image20.png" ContentType="image/png"/>
  <Override PartName="/ppt/media/image18.jpeg" ContentType="image/jpeg"/>
  <Override PartName="/ppt/media/image17.jpeg" ContentType="image/jpeg"/>
  <Override PartName="/ppt/media/image14.jpeg" ContentType="image/jpeg"/>
  <Override PartName="/ppt/media/image22.jpeg" ContentType="image/jpeg"/>
  <Override PartName="/ppt/media/image24.jpeg" ContentType="image/jpeg"/>
  <Override PartName="/ppt/media/image16.jpeg" ContentType="image/jpeg"/>
  <Override PartName="/ppt/media/image23.jpeg" ContentType="image/jpeg"/>
  <Override PartName="/ppt/media/image15.jpeg" ContentType="image/jpeg"/>
  <Override PartName="/ppt/media/image1.png" ContentType="image/png"/>
  <Override PartName="/ppt/slides/_rels/slide59.xml.rels" ContentType="application/vnd.openxmlformats-package.relationships+xml"/>
  <Override PartName="/ppt/slides/_rels/slide16.xml.rels" ContentType="application/vnd.openxmlformats-package.relationships+xml"/>
  <Override PartName="/ppt/slides/_rels/slide7.xml.rels" ContentType="application/vnd.openxmlformats-package.relationships+xml"/>
  <Override PartName="/ppt/slides/_rels/slide58.xml.rels" ContentType="application/vnd.openxmlformats-package.relationships+xml"/>
  <Override PartName="/ppt/slides/_rels/slide15.xml.rels" ContentType="application/vnd.openxmlformats-package.relationships+xml"/>
  <Override PartName="/ppt/slides/_rels/slide6.xml.rels" ContentType="application/vnd.openxmlformats-package.relationships+xml"/>
  <Override PartName="/ppt/slides/_rels/slide49.xml.rels" ContentType="application/vnd.openxmlformats-package.relationships+xml"/>
  <Override PartName="/ppt/slides/_rels/slide62.xml.rels" ContentType="application/vnd.openxmlformats-package.relationships+xml"/>
  <Override PartName="/ppt/slides/_rels/slide28.xml.rels" ContentType="application/vnd.openxmlformats-package.relationships+xml"/>
  <Override PartName="/ppt/slides/_rels/slide25.xml.rels" ContentType="application/vnd.openxmlformats-package.relationships+xml"/>
  <Override PartName="/ppt/slides/_rels/slide42.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50.xml.rels" ContentType="application/vnd.openxmlformats-package.relationships+xml"/>
  <Override PartName="/ppt/slides/_rels/slide41.xml.rels" ContentType="application/vnd.openxmlformats-package.relationships+xml"/>
  <Override PartName="/ppt/slides/_rels/slide2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43.xml.rels" ContentType="application/vnd.openxmlformats-package.relationships+xml"/>
  <Override PartName="/ppt/slides/_rels/slide60.xml.rels" ContentType="application/vnd.openxmlformats-package.relationships+xml"/>
  <Override PartName="/ppt/slides/_rels/slide26.xml.rels" ContentType="application/vnd.openxmlformats-package.relationships+xml"/>
  <Override PartName="/ppt/slides/_rels/slide8.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46.xml.rels" ContentType="application/vnd.openxmlformats-package.relationships+xml"/>
  <Override PartName="/ppt/slides/_rels/slide3.xml.rels" ContentType="application/vnd.openxmlformats-package.relationships+xml"/>
  <Override PartName="/ppt/slides/_rels/slide32.xml.rels" ContentType="application/vnd.openxmlformats-package.relationships+xml"/>
  <Override PartName="/ppt/slides/_rels/slide40.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31.xml.rels" ContentType="application/vnd.openxmlformats-package.relationships+xml"/>
  <Override PartName="/ppt/slides/_rels/slide35.xml.rels" ContentType="application/vnd.openxmlformats-package.relationships+xml"/>
  <Override PartName="/ppt/slides/_rels/slide52.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36.xml.rels" ContentType="application/vnd.openxmlformats-package.relationships+xml"/>
  <Override PartName="/ppt/slides/_rels/slide53.xml.rels" ContentType="application/vnd.openxmlformats-package.relationships+xml"/>
  <Override PartName="/ppt/slides/_rels/slide10.xml.rels" ContentType="application/vnd.openxmlformats-package.relationships+xml"/>
  <Override PartName="/ppt/slides/_rels/slide37.xml.rels" ContentType="application/vnd.openxmlformats-package.relationships+xml"/>
  <Override PartName="/ppt/slides/_rels/slide54.xml.rels" ContentType="application/vnd.openxmlformats-package.relationships+xml"/>
  <Override PartName="/ppt/slides/_rels/slide11.xml.rels" ContentType="application/vnd.openxmlformats-package.relationships+xml"/>
  <Override PartName="/ppt/slides/_rels/slide38.xml.rels" ContentType="application/vnd.openxmlformats-package.relationships+xml"/>
  <Override PartName="/ppt/slides/_rels/slide63.xml.rels" ContentType="application/vnd.openxmlformats-package.relationships+xml"/>
  <Override PartName="/ppt/slides/_rels/slide20.xml.rels" ContentType="application/vnd.openxmlformats-package.relationships+xml"/>
  <Override PartName="/ppt/slides/_rels/slide55.xml.rels" ContentType="application/vnd.openxmlformats-package.relationships+xml"/>
  <Override PartName="/ppt/slides/_rels/slide12.xml.rels" ContentType="application/vnd.openxmlformats-package.relationships+xml"/>
  <Override PartName="/ppt/slides/_rels/slide39.xml.rels" ContentType="application/vnd.openxmlformats-package.relationships+xml"/>
  <Override PartName="/ppt/slides/_rels/slide64.xml.rels" ContentType="application/vnd.openxmlformats-package.relationships+xml"/>
  <Override PartName="/ppt/slides/_rels/slide21.xml.rels" ContentType="application/vnd.openxmlformats-package.relationships+xml"/>
  <Override PartName="/ppt/slides/_rels/slide56.xml.rels" ContentType="application/vnd.openxmlformats-package.relationships+xml"/>
  <Override PartName="/ppt/slides/_rels/slide13.xml.rels" ContentType="application/vnd.openxmlformats-package.relationships+xml"/>
  <Override PartName="/ppt/slides/_rels/slide30.xml.rels" ContentType="application/vnd.openxmlformats-package.relationships+xml"/>
  <Override PartName="/ppt/slides/_rels/slide14.xml.rels" ContentType="application/vnd.openxmlformats-package.relationships+xml"/>
  <Override PartName="/ppt/slides/_rels/slide57.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22.xml" ContentType="application/vnd.openxmlformats-officedocument.presentationml.slide+xml"/>
  <Override PartName="/ppt/slides/slide65.xml" ContentType="application/vnd.openxmlformats-officedocument.presentationml.slide+xml"/>
  <Override PartName="/ppt/slides/slide31.xml" ContentType="application/vnd.openxmlformats-officedocument.presentationml.slide+xml"/>
  <Override PartName="/ppt/slides/slide23.xml" ContentType="application/vnd.openxmlformats-officedocument.presentationml.slide+xml"/>
  <Override PartName="/ppt/slides/slide66.xml" ContentType="application/vnd.openxmlformats-officedocument.presentationml.slide+xml"/>
  <Override PartName="/ppt/slides/slide32.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51.xml" ContentType="application/vnd.openxmlformats-officedocument.presentationml.slide+xml"/>
  <Override PartName="/ppt/slides/slide34.xml" ContentType="application/vnd.openxmlformats-officedocument.presentationml.slide+xml"/>
  <Override PartName="/ppt/slides/slide25.xml" ContentType="application/vnd.openxmlformats-officedocument.presentationml.slide+xml"/>
  <Override PartName="/ppt/slides/slide1.xml" ContentType="application/vnd.openxmlformats-officedocument.presentationml.slide+xml"/>
  <Override PartName="/ppt/slides/slide19.xml" ContentType="application/vnd.openxmlformats-officedocument.presentationml.slide+xml"/>
  <Override PartName="/ppt/slides/slide36.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28.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44.xml" ContentType="application/vnd.openxmlformats-officedocument.presentationml.slide+xml"/>
  <Override PartName="/ppt/slides/slide35.xml" ContentType="application/vnd.openxmlformats-officedocument.presentationml.slide+xml"/>
  <Override PartName="/ppt/slides/slide52.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57.xml" ContentType="application/vnd.openxmlformats-officedocument.presentationml.slide+xml"/>
  <Override PartName="/ppt/slides/slide40.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58.xml" ContentType="application/vnd.openxmlformats-officedocument.presentationml.slide+xml"/>
  <Override PartName="/ppt/slides/slide41.xml" ContentType="application/vnd.openxmlformats-officedocument.presentationml.slide+xml"/>
  <Override PartName="/ppt/slides/slide7.xml" ContentType="application/vnd.openxmlformats-officedocument.presentationml.slide+xml"/>
  <Override PartName="/ppt/slides/slide16.xml" ContentType="application/vnd.openxmlformats-officedocument.presentationml.slide+xml"/>
  <Override PartName="/ppt/slides/slide59.xml" ContentType="application/vnd.openxmlformats-officedocument.presentationml.slide+xml"/>
  <Override PartName="/ppt/charts/chart1.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presProps" Target="presProps.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barChart>
        <c:barDir val="col"/>
        <c:grouping val="percentStacked"/>
        <c:varyColors val="0"/>
        <c:ser>
          <c:idx val="0"/>
          <c:order val="0"/>
          <c:tx>
            <c:strRef>
              <c:f>label 0</c:f>
              <c:strCache>
                <c:ptCount val="1"/>
                <c:pt idx="0">
                  <c:v>Overshoot</c:v>
                </c:pt>
              </c:strCache>
            </c:strRef>
          </c:tx>
          <c:spPr>
            <a:solidFill>
              <a:srgbClr val="008c4f"/>
            </a:solidFill>
            <a:ln w="0">
              <a:noFill/>
            </a:ln>
          </c:spPr>
          <c:invertIfNegative val="0"/>
          <c:dLbls>
            <c:txPr>
              <a:bodyPr wrap="square"/>
              <a:lstStyle/>
              <a:p>
                <a:pPr>
                  <a:defRPr b="0" sz="1000" spc="-1" strike="noStrike">
                    <a:solidFill>
                      <a:srgbClr val="000000"/>
                    </a:solidFill>
                    <a:latin typeface="DejaVu Sans"/>
                    <a:ea typeface="DejaVu Sans"/>
                  </a:defRPr>
                </a:pPr>
              </a:p>
            </c:txPr>
            <c:dLblPos val="ctr"/>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53"/>
                <c:pt idx="0">
                  <c:v>1970</c:v>
                </c:pt>
                <c:pt idx="1">
                  <c:v>1971</c:v>
                </c:pt>
                <c:pt idx="2">
                  <c:v>1972</c:v>
                </c:pt>
                <c:pt idx="3">
                  <c:v>1973</c:v>
                </c:pt>
                <c:pt idx="4">
                  <c:v>1974</c:v>
                </c:pt>
                <c:pt idx="5">
                  <c:v>1975</c:v>
                </c:pt>
                <c:pt idx="6">
                  <c:v>1976</c:v>
                </c:pt>
                <c:pt idx="7">
                  <c:v>1977</c:v>
                </c:pt>
                <c:pt idx="8">
                  <c:v>1978</c:v>
                </c:pt>
                <c:pt idx="9">
                  <c:v>1979</c:v>
                </c:pt>
                <c:pt idx="10">
                  <c:v>1980</c:v>
                </c:pt>
                <c:pt idx="11">
                  <c:v>1981</c:v>
                </c:pt>
                <c:pt idx="12">
                  <c:v>1982</c:v>
                </c:pt>
                <c:pt idx="13">
                  <c:v>1983</c:v>
                </c:pt>
                <c:pt idx="14">
                  <c:v>1984</c:v>
                </c:pt>
                <c:pt idx="15">
                  <c:v>1985</c:v>
                </c:pt>
                <c:pt idx="16">
                  <c:v>1986</c:v>
                </c:pt>
                <c:pt idx="17">
                  <c:v>1987</c:v>
                </c:pt>
                <c:pt idx="18">
                  <c:v>1988</c:v>
                </c:pt>
                <c:pt idx="19">
                  <c:v>1989</c:v>
                </c:pt>
                <c:pt idx="20">
                  <c:v>1990</c:v>
                </c:pt>
                <c:pt idx="21">
                  <c:v>1991</c:v>
                </c:pt>
                <c:pt idx="22">
                  <c:v>1992</c:v>
                </c:pt>
                <c:pt idx="23">
                  <c:v>1993</c:v>
                </c:pt>
                <c:pt idx="24">
                  <c:v>1994</c:v>
                </c:pt>
                <c:pt idx="25">
                  <c:v>1995</c:v>
                </c:pt>
                <c:pt idx="26">
                  <c:v>1996</c:v>
                </c:pt>
                <c:pt idx="27">
                  <c:v>1997</c:v>
                </c:pt>
                <c:pt idx="28">
                  <c:v>1998</c:v>
                </c:pt>
                <c:pt idx="29">
                  <c:v>1999</c:v>
                </c:pt>
                <c:pt idx="30">
                  <c:v>2000</c:v>
                </c:pt>
                <c:pt idx="31">
                  <c:v>2001</c:v>
                </c:pt>
                <c:pt idx="32">
                  <c:v>2002</c:v>
                </c:pt>
                <c:pt idx="33">
                  <c:v>2003</c:v>
                </c:pt>
                <c:pt idx="34">
                  <c:v>2004</c:v>
                </c:pt>
                <c:pt idx="35">
                  <c:v>2005</c:v>
                </c:pt>
                <c:pt idx="36">
                  <c:v>2006</c:v>
                </c:pt>
                <c:pt idx="37">
                  <c:v>2007</c:v>
                </c:pt>
                <c:pt idx="38">
                  <c:v>2008</c:v>
                </c:pt>
                <c:pt idx="39">
                  <c:v>2009</c:v>
                </c:pt>
                <c:pt idx="40">
                  <c:v>2010</c:v>
                </c:pt>
                <c:pt idx="41">
                  <c:v>2011</c:v>
                </c:pt>
                <c:pt idx="42">
                  <c:v>2012</c:v>
                </c:pt>
                <c:pt idx="43">
                  <c:v>2013</c:v>
                </c:pt>
                <c:pt idx="44">
                  <c:v>2014</c:v>
                </c:pt>
                <c:pt idx="45">
                  <c:v>2015</c:v>
                </c:pt>
                <c:pt idx="46">
                  <c:v>2016</c:v>
                </c:pt>
                <c:pt idx="47">
                  <c:v>2017</c:v>
                </c:pt>
                <c:pt idx="48">
                  <c:v>2018</c:v>
                </c:pt>
                <c:pt idx="49">
                  <c:v>2019</c:v>
                </c:pt>
                <c:pt idx="50">
                  <c:v>2020</c:v>
                </c:pt>
                <c:pt idx="51">
                  <c:v>2021</c:v>
                </c:pt>
                <c:pt idx="52">
                  <c:v>2022</c:v>
                </c:pt>
              </c:strCache>
            </c:strRef>
          </c:cat>
          <c:val>
            <c:numRef>
              <c:f>0</c:f>
              <c:numCache>
                <c:formatCode>General</c:formatCode>
                <c:ptCount val="53"/>
                <c:pt idx="0">
                  <c:v>11.9</c:v>
                </c:pt>
                <c:pt idx="1">
                  <c:v>11.6</c:v>
                </c:pt>
                <c:pt idx="2">
                  <c:v>11.4</c:v>
                </c:pt>
                <c:pt idx="3">
                  <c:v>10.8</c:v>
                </c:pt>
                <c:pt idx="4">
                  <c:v>10.9</c:v>
                </c:pt>
                <c:pt idx="5">
                  <c:v>11</c:v>
                </c:pt>
                <c:pt idx="6">
                  <c:v>10.5</c:v>
                </c:pt>
                <c:pt idx="7">
                  <c:v>10.3</c:v>
                </c:pt>
                <c:pt idx="8">
                  <c:v>10.2</c:v>
                </c:pt>
                <c:pt idx="9">
                  <c:v>9.9</c:v>
                </c:pt>
                <c:pt idx="10">
                  <c:v>10.1</c:v>
                </c:pt>
                <c:pt idx="11">
                  <c:v>10.25</c:v>
                </c:pt>
                <c:pt idx="12">
                  <c:v>10.5</c:v>
                </c:pt>
                <c:pt idx="13">
                  <c:v>10.4</c:v>
                </c:pt>
                <c:pt idx="14">
                  <c:v>10.2</c:v>
                </c:pt>
                <c:pt idx="15">
                  <c:v>10.1</c:v>
                </c:pt>
                <c:pt idx="16">
                  <c:v>9.9</c:v>
                </c:pt>
                <c:pt idx="17">
                  <c:v>9.7</c:v>
                </c:pt>
                <c:pt idx="18">
                  <c:v>9.45</c:v>
                </c:pt>
                <c:pt idx="19">
                  <c:v>9.3</c:v>
                </c:pt>
                <c:pt idx="20">
                  <c:v>9.25</c:v>
                </c:pt>
                <c:pt idx="21">
                  <c:v>9.2</c:v>
                </c:pt>
                <c:pt idx="22">
                  <c:v>9.32</c:v>
                </c:pt>
                <c:pt idx="23">
                  <c:v>9.3</c:v>
                </c:pt>
                <c:pt idx="24">
                  <c:v>9.25</c:v>
                </c:pt>
                <c:pt idx="25">
                  <c:v>9.05</c:v>
                </c:pt>
                <c:pt idx="26">
                  <c:v>9</c:v>
                </c:pt>
                <c:pt idx="27">
                  <c:v>8.9</c:v>
                </c:pt>
                <c:pt idx="28">
                  <c:v>8.9</c:v>
                </c:pt>
                <c:pt idx="29">
                  <c:v>8.9</c:v>
                </c:pt>
                <c:pt idx="30">
                  <c:v>8.7</c:v>
                </c:pt>
                <c:pt idx="31">
                  <c:v>8.6</c:v>
                </c:pt>
                <c:pt idx="32">
                  <c:v>8.5</c:v>
                </c:pt>
                <c:pt idx="33">
                  <c:v>8.2</c:v>
                </c:pt>
                <c:pt idx="34">
                  <c:v>7.95</c:v>
                </c:pt>
                <c:pt idx="35">
                  <c:v>7.7</c:v>
                </c:pt>
                <c:pt idx="36">
                  <c:v>7.5</c:v>
                </c:pt>
                <c:pt idx="37">
                  <c:v>7.2</c:v>
                </c:pt>
                <c:pt idx="38">
                  <c:v>7.25</c:v>
                </c:pt>
                <c:pt idx="39">
                  <c:v>7.4</c:v>
                </c:pt>
                <c:pt idx="40">
                  <c:v>7.1</c:v>
                </c:pt>
                <c:pt idx="41">
                  <c:v>7</c:v>
                </c:pt>
                <c:pt idx="42">
                  <c:v>7</c:v>
                </c:pt>
                <c:pt idx="43">
                  <c:v>6.95</c:v>
                </c:pt>
                <c:pt idx="44">
                  <c:v>6.95</c:v>
                </c:pt>
                <c:pt idx="45">
                  <c:v>7</c:v>
                </c:pt>
                <c:pt idx="46">
                  <c:v>7.05</c:v>
                </c:pt>
                <c:pt idx="47">
                  <c:v>6.9</c:v>
                </c:pt>
                <c:pt idx="48">
                  <c:v>6.7</c:v>
                </c:pt>
                <c:pt idx="49">
                  <c:v>6.71</c:v>
                </c:pt>
                <c:pt idx="50">
                  <c:v>7.7</c:v>
                </c:pt>
                <c:pt idx="51">
                  <c:v>6.9</c:v>
                </c:pt>
                <c:pt idx="52">
                  <c:v>6.8</c:v>
                </c:pt>
              </c:numCache>
            </c:numRef>
          </c:val>
        </c:ser>
        <c:ser>
          <c:idx val="1"/>
          <c:order val="1"/>
          <c:tx>
            <c:strRef>
              <c:f>label 1</c:f>
              <c:strCache>
                <c:ptCount val="1"/>
                <c:pt idx="0">
                  <c:v>Months Left</c:v>
                </c:pt>
              </c:strCache>
            </c:strRef>
          </c:tx>
          <c:spPr>
            <a:solidFill>
              <a:srgbClr val="ff420e"/>
            </a:solidFill>
            <a:ln w="0">
              <a:noFill/>
            </a:ln>
          </c:spPr>
          <c:invertIfNegative val="0"/>
          <c:dLbls>
            <c:txPr>
              <a:bodyPr wrap="square"/>
              <a:lstStyle/>
              <a:p>
                <a:pPr>
                  <a:defRPr b="0" sz="1000" spc="-1" strike="noStrike">
                    <a:solidFill>
                      <a:srgbClr val="000000"/>
                    </a:solidFill>
                    <a:latin typeface="DejaVu Sans"/>
                    <a:ea typeface="DejaVu Sans"/>
                  </a:defRPr>
                </a:pPr>
              </a:p>
            </c:txPr>
            <c:dLblPos val="ctr"/>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53"/>
                <c:pt idx="0">
                  <c:v>1970</c:v>
                </c:pt>
                <c:pt idx="1">
                  <c:v>1971</c:v>
                </c:pt>
                <c:pt idx="2">
                  <c:v>1972</c:v>
                </c:pt>
                <c:pt idx="3">
                  <c:v>1973</c:v>
                </c:pt>
                <c:pt idx="4">
                  <c:v>1974</c:v>
                </c:pt>
                <c:pt idx="5">
                  <c:v>1975</c:v>
                </c:pt>
                <c:pt idx="6">
                  <c:v>1976</c:v>
                </c:pt>
                <c:pt idx="7">
                  <c:v>1977</c:v>
                </c:pt>
                <c:pt idx="8">
                  <c:v>1978</c:v>
                </c:pt>
                <c:pt idx="9">
                  <c:v>1979</c:v>
                </c:pt>
                <c:pt idx="10">
                  <c:v>1980</c:v>
                </c:pt>
                <c:pt idx="11">
                  <c:v>1981</c:v>
                </c:pt>
                <c:pt idx="12">
                  <c:v>1982</c:v>
                </c:pt>
                <c:pt idx="13">
                  <c:v>1983</c:v>
                </c:pt>
                <c:pt idx="14">
                  <c:v>1984</c:v>
                </c:pt>
                <c:pt idx="15">
                  <c:v>1985</c:v>
                </c:pt>
                <c:pt idx="16">
                  <c:v>1986</c:v>
                </c:pt>
                <c:pt idx="17">
                  <c:v>1987</c:v>
                </c:pt>
                <c:pt idx="18">
                  <c:v>1988</c:v>
                </c:pt>
                <c:pt idx="19">
                  <c:v>1989</c:v>
                </c:pt>
                <c:pt idx="20">
                  <c:v>1990</c:v>
                </c:pt>
                <c:pt idx="21">
                  <c:v>1991</c:v>
                </c:pt>
                <c:pt idx="22">
                  <c:v>1992</c:v>
                </c:pt>
                <c:pt idx="23">
                  <c:v>1993</c:v>
                </c:pt>
                <c:pt idx="24">
                  <c:v>1994</c:v>
                </c:pt>
                <c:pt idx="25">
                  <c:v>1995</c:v>
                </c:pt>
                <c:pt idx="26">
                  <c:v>1996</c:v>
                </c:pt>
                <c:pt idx="27">
                  <c:v>1997</c:v>
                </c:pt>
                <c:pt idx="28">
                  <c:v>1998</c:v>
                </c:pt>
                <c:pt idx="29">
                  <c:v>1999</c:v>
                </c:pt>
                <c:pt idx="30">
                  <c:v>2000</c:v>
                </c:pt>
                <c:pt idx="31">
                  <c:v>2001</c:v>
                </c:pt>
                <c:pt idx="32">
                  <c:v>2002</c:v>
                </c:pt>
                <c:pt idx="33">
                  <c:v>2003</c:v>
                </c:pt>
                <c:pt idx="34">
                  <c:v>2004</c:v>
                </c:pt>
                <c:pt idx="35">
                  <c:v>2005</c:v>
                </c:pt>
                <c:pt idx="36">
                  <c:v>2006</c:v>
                </c:pt>
                <c:pt idx="37">
                  <c:v>2007</c:v>
                </c:pt>
                <c:pt idx="38">
                  <c:v>2008</c:v>
                </c:pt>
                <c:pt idx="39">
                  <c:v>2009</c:v>
                </c:pt>
                <c:pt idx="40">
                  <c:v>2010</c:v>
                </c:pt>
                <c:pt idx="41">
                  <c:v>2011</c:v>
                </c:pt>
                <c:pt idx="42">
                  <c:v>2012</c:v>
                </c:pt>
                <c:pt idx="43">
                  <c:v>2013</c:v>
                </c:pt>
                <c:pt idx="44">
                  <c:v>2014</c:v>
                </c:pt>
                <c:pt idx="45">
                  <c:v>2015</c:v>
                </c:pt>
                <c:pt idx="46">
                  <c:v>2016</c:v>
                </c:pt>
                <c:pt idx="47">
                  <c:v>2017</c:v>
                </c:pt>
                <c:pt idx="48">
                  <c:v>2018</c:v>
                </c:pt>
                <c:pt idx="49">
                  <c:v>2019</c:v>
                </c:pt>
                <c:pt idx="50">
                  <c:v>2020</c:v>
                </c:pt>
                <c:pt idx="51">
                  <c:v>2021</c:v>
                </c:pt>
                <c:pt idx="52">
                  <c:v>2022</c:v>
                </c:pt>
              </c:strCache>
            </c:strRef>
          </c:cat>
          <c:val>
            <c:numRef>
              <c:f>1</c:f>
              <c:numCache>
                <c:formatCode>General</c:formatCode>
                <c:ptCount val="53"/>
                <c:pt idx="0">
                  <c:v>0.1</c:v>
                </c:pt>
                <c:pt idx="1">
                  <c:v>0.4</c:v>
                </c:pt>
                <c:pt idx="2">
                  <c:v>0.6</c:v>
                </c:pt>
                <c:pt idx="3">
                  <c:v>1.2</c:v>
                </c:pt>
                <c:pt idx="4">
                  <c:v>1.1</c:v>
                </c:pt>
                <c:pt idx="5">
                  <c:v>1</c:v>
                </c:pt>
                <c:pt idx="6">
                  <c:v>1.5</c:v>
                </c:pt>
                <c:pt idx="7">
                  <c:v>1.7</c:v>
                </c:pt>
                <c:pt idx="8">
                  <c:v>1.8</c:v>
                </c:pt>
                <c:pt idx="9">
                  <c:v>2.1</c:v>
                </c:pt>
                <c:pt idx="10">
                  <c:v>1.9</c:v>
                </c:pt>
                <c:pt idx="11">
                  <c:v>1.75</c:v>
                </c:pt>
                <c:pt idx="12">
                  <c:v>1.5</c:v>
                </c:pt>
                <c:pt idx="13">
                  <c:v>1.6</c:v>
                </c:pt>
                <c:pt idx="14">
                  <c:v>1.8</c:v>
                </c:pt>
                <c:pt idx="15">
                  <c:v>1.9</c:v>
                </c:pt>
                <c:pt idx="16">
                  <c:v>2.1</c:v>
                </c:pt>
                <c:pt idx="17">
                  <c:v>2.3</c:v>
                </c:pt>
                <c:pt idx="18">
                  <c:v>2.55</c:v>
                </c:pt>
                <c:pt idx="19">
                  <c:v>2.7</c:v>
                </c:pt>
                <c:pt idx="20">
                  <c:v>2.75</c:v>
                </c:pt>
                <c:pt idx="21">
                  <c:v>2.8</c:v>
                </c:pt>
                <c:pt idx="22">
                  <c:v>2.68</c:v>
                </c:pt>
                <c:pt idx="23">
                  <c:v>2.7</c:v>
                </c:pt>
                <c:pt idx="24">
                  <c:v>2.75</c:v>
                </c:pt>
                <c:pt idx="25">
                  <c:v>2.95</c:v>
                </c:pt>
                <c:pt idx="26">
                  <c:v>3</c:v>
                </c:pt>
                <c:pt idx="27">
                  <c:v>3.1</c:v>
                </c:pt>
                <c:pt idx="28">
                  <c:v>3.1</c:v>
                </c:pt>
                <c:pt idx="29">
                  <c:v>3.1</c:v>
                </c:pt>
                <c:pt idx="30">
                  <c:v>3.3</c:v>
                </c:pt>
                <c:pt idx="31">
                  <c:v>3.4</c:v>
                </c:pt>
                <c:pt idx="32">
                  <c:v>3.5</c:v>
                </c:pt>
                <c:pt idx="33">
                  <c:v>3.8</c:v>
                </c:pt>
                <c:pt idx="34">
                  <c:v>4.05</c:v>
                </c:pt>
                <c:pt idx="35">
                  <c:v>4.3</c:v>
                </c:pt>
                <c:pt idx="36">
                  <c:v>4.5</c:v>
                </c:pt>
                <c:pt idx="37">
                  <c:v>4.8</c:v>
                </c:pt>
                <c:pt idx="38">
                  <c:v>4.75</c:v>
                </c:pt>
                <c:pt idx="39">
                  <c:v>4.6</c:v>
                </c:pt>
                <c:pt idx="40">
                  <c:v>4.9</c:v>
                </c:pt>
                <c:pt idx="41">
                  <c:v>5</c:v>
                </c:pt>
                <c:pt idx="42">
                  <c:v>5</c:v>
                </c:pt>
                <c:pt idx="43">
                  <c:v>5.05</c:v>
                </c:pt>
                <c:pt idx="44">
                  <c:v>5.05</c:v>
                </c:pt>
                <c:pt idx="45">
                  <c:v>5</c:v>
                </c:pt>
                <c:pt idx="46">
                  <c:v>4.95</c:v>
                </c:pt>
                <c:pt idx="47">
                  <c:v>5.1</c:v>
                </c:pt>
                <c:pt idx="48">
                  <c:v>5.3</c:v>
                </c:pt>
                <c:pt idx="49">
                  <c:v>5.29</c:v>
                </c:pt>
                <c:pt idx="50">
                  <c:v>4.3</c:v>
                </c:pt>
                <c:pt idx="51">
                  <c:v>5.1</c:v>
                </c:pt>
                <c:pt idx="52">
                  <c:v>5.2</c:v>
                </c:pt>
              </c:numCache>
            </c:numRef>
          </c:val>
        </c:ser>
        <c:gapWidth val="100"/>
        <c:overlap val="100"/>
        <c:axId val="38661150"/>
        <c:axId val="10506534"/>
      </c:barChart>
      <c:catAx>
        <c:axId val="38661150"/>
        <c:scaling>
          <c:orientation val="minMax"/>
        </c:scaling>
        <c:delete val="0"/>
        <c:axPos val="b"/>
        <c:title>
          <c:tx>
            <c:rich>
              <a:bodyPr rot="0"/>
              <a:lstStyle/>
              <a:p>
                <a:pPr>
                  <a:defRPr b="0" lang="en-US" sz="900" spc="-1" strike="noStrike">
                    <a:solidFill>
                      <a:srgbClr val="000000"/>
                    </a:solidFill>
                    <a:latin typeface="DejaVu Sans"/>
                    <a:ea typeface="DejaVu Sans"/>
                  </a:defRPr>
                </a:pPr>
                <a:r>
                  <a:rPr b="0" lang="en-US" sz="900" spc="-1" strike="noStrike">
                    <a:solidFill>
                      <a:srgbClr val="000000"/>
                    </a:solidFill>
                    <a:latin typeface="DejaVu Sans"/>
                    <a:ea typeface="DejaVu Sans"/>
                  </a:rPr>
                  <a:t>(Planet's Biocapacity / Humanity's Ecological Footprint) x 365 = Earth Overshoot Day</a:t>
                </a:r>
              </a:p>
            </c:rich>
          </c:tx>
          <c:overlay val="0"/>
          <c:spPr>
            <a:noFill/>
            <a:ln w="0">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10506534"/>
        <c:crosses val="autoZero"/>
        <c:auto val="1"/>
        <c:lblAlgn val="ctr"/>
        <c:lblOffset val="100"/>
        <c:noMultiLvlLbl val="0"/>
      </c:catAx>
      <c:valAx>
        <c:axId val="10506534"/>
        <c:scaling>
          <c:orientation val="minMax"/>
          <c:max val="1"/>
          <c:min val="0"/>
        </c:scaling>
        <c:delete val="1"/>
        <c:axPos val="l"/>
        <c:numFmt formatCode="[$-809]0%" sourceLinked="1"/>
        <c:majorTickMark val="out"/>
        <c:minorTickMark val="none"/>
        <c:tickLblPos val="nextTo"/>
        <c:spPr>
          <a:ln w="9360">
            <a:solidFill>
              <a:srgbClr val="878787"/>
            </a:solidFill>
            <a:round/>
          </a:ln>
        </c:spPr>
        <c:txPr>
          <a:bodyPr/>
          <a:lstStyle/>
          <a:p>
            <a:pPr>
              <a:defRPr b="0" sz="1000" spc="-1" strike="noStrike">
                <a:solidFill>
                  <a:srgbClr val="000000"/>
                </a:solidFill>
                <a:latin typeface="Arial"/>
                <a:ea typeface="DejaVu Sans"/>
              </a:defRPr>
            </a:pPr>
          </a:p>
        </c:txPr>
        <c:crossAx val="38661150"/>
        <c:crossBetween val="between"/>
      </c:valAx>
      <c:spPr>
        <a:noFill/>
        <a:ln w="0">
          <a:solidFill>
            <a:srgbClr val="b3b3b3"/>
          </a:solidFill>
        </a:ln>
      </c:spPr>
    </c:plotArea>
    <c:plotVisOnly val="1"/>
    <c:dispBlanksAs val="gap"/>
  </c:chart>
  <c:spPr>
    <a:noFill/>
    <a:ln w="9360">
      <a:noFill/>
    </a:ln>
  </c:spPr>
</c:chartSpace>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png>
</file>

<file path=ppt/media/image21.jpeg>
</file>

<file path=ppt/media/image22.jpeg>
</file>

<file path=ppt/media/image23.jpeg>
</file>

<file path=ppt/media/image24.jpeg>
</file>

<file path=ppt/media/image25.png>
</file>

<file path=ppt/media/image26.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de-DE" sz="1800" spc="-1" strike="noStrike">
                <a:solidFill>
                  <a:srgbClr val="000000"/>
                </a:solidFill>
                <a:latin typeface="Arial"/>
              </a:rPr>
              <a:t>Click to move the slide</a:t>
            </a:r>
            <a:endParaRPr b="0" lang="de-DE" sz="1800" spc="-1" strike="noStrike">
              <a:solidFill>
                <a:srgbClr val="000000"/>
              </a:solidFill>
              <a:latin typeface="Arial"/>
            </a:endParaRPr>
          </a:p>
        </p:txBody>
      </p:sp>
      <p:sp>
        <p:nvSpPr>
          <p:cNvPr id="93"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0">
              <a:buNone/>
            </a:pPr>
            <a:r>
              <a:rPr b="0" lang="en-GB" sz="2000" spc="-1" strike="noStrike">
                <a:solidFill>
                  <a:srgbClr val="000000"/>
                </a:solidFill>
                <a:latin typeface="Arial"/>
              </a:rPr>
              <a:t>Click to edit the notes' format</a:t>
            </a:r>
            <a:endParaRPr b="0" lang="en-GB" sz="2000" spc="-1" strike="noStrike">
              <a:solidFill>
                <a:srgbClr val="000000"/>
              </a:solidFill>
              <a:latin typeface="Arial"/>
            </a:endParaRPr>
          </a:p>
        </p:txBody>
      </p:sp>
      <p:sp>
        <p:nvSpPr>
          <p:cNvPr id="94"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GB" sz="1400" spc="-1" strike="noStrike">
                <a:solidFill>
                  <a:srgbClr val="000000"/>
                </a:solidFill>
                <a:latin typeface="Times New Roman"/>
              </a:rPr>
              <a:t>&lt;header&gt;</a:t>
            </a:r>
            <a:endParaRPr b="0" lang="en-GB" sz="1400" spc="-1" strike="noStrike">
              <a:solidFill>
                <a:srgbClr val="000000"/>
              </a:solidFill>
              <a:latin typeface="Times New Roman"/>
            </a:endParaRPr>
          </a:p>
        </p:txBody>
      </p:sp>
      <p:sp>
        <p:nvSpPr>
          <p:cNvPr id="95"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GB" sz="1400" spc="-1" strike="noStrike">
                <a:solidFill>
                  <a:srgbClr val="000000"/>
                </a:solidFill>
                <a:latin typeface="Times New Roman"/>
              </a:defRPr>
            </a:lvl1pPr>
          </a:lstStyle>
          <a:p>
            <a:pPr indent="0" algn="r">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
        <p:nvSpPr>
          <p:cNvPr id="96"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97"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GB" sz="1400" spc="-1" strike="noStrike">
                <a:solidFill>
                  <a:srgbClr val="000000"/>
                </a:solidFill>
                <a:latin typeface="Times New Roman"/>
              </a:defRPr>
            </a:lvl1pPr>
          </a:lstStyle>
          <a:p>
            <a:pPr indent="0" algn="r">
              <a:buNone/>
            </a:pPr>
            <a:fld id="{031D370E-EEB6-410C-BCB8-7AB6272257C6}"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57.xml.rels><?xml version="1.0" encoding="UTF-8"?>
<Relationships xmlns="http://schemas.openxmlformats.org/package/2006/relationships"><Relationship Id="rId1" Type="http://schemas.openxmlformats.org/officeDocument/2006/relationships/slide" Target="../slides/slide57.xml"/><Relationship Id="rId2" Type="http://schemas.openxmlformats.org/officeDocument/2006/relationships/notesMaster" Target="../notesMasters/notesMaster1.xml"/>
</Relationships>
</file>

<file path=ppt/notesSlides/notesSlide5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6" name="PlaceHolder 1"/>
          <p:cNvSpPr>
            <a:spLocks noGrp="1"/>
          </p:cNvSpPr>
          <p:nvPr>
            <p:ph type="sldImg"/>
          </p:nvPr>
        </p:nvSpPr>
        <p:spPr>
          <a:xfrm>
            <a:off x="217440" y="812880"/>
            <a:ext cx="7117920" cy="4001760"/>
          </a:xfrm>
          <a:prstGeom prst="rect">
            <a:avLst/>
          </a:prstGeom>
          <a:ln w="0">
            <a:noFill/>
          </a:ln>
        </p:spPr>
      </p:sp>
      <p:sp>
        <p:nvSpPr>
          <p:cNvPr id="397" name="PlaceHolder 2"/>
          <p:cNvSpPr>
            <a:spLocks noGrp="1"/>
          </p:cNvSpPr>
          <p:nvPr>
            <p:ph type="body"/>
          </p:nvPr>
        </p:nvSpPr>
        <p:spPr>
          <a:xfrm>
            <a:off x="756000" y="5078520"/>
            <a:ext cx="6040800" cy="4804200"/>
          </a:xfrm>
          <a:prstGeom prst="rect">
            <a:avLst/>
          </a:prstGeom>
          <a:noFill/>
          <a:ln w="0">
            <a:noFill/>
          </a:ln>
        </p:spPr>
        <p:txBody>
          <a:bodyPr lIns="0" rIns="0" tIns="0" bIns="0" anchor="t">
            <a:noAutofit/>
          </a:bodyPr>
          <a:p>
            <a:pPr marL="216000" indent="0">
              <a:buNone/>
            </a:pPr>
            <a:endParaRPr b="0" lang="en-GB" sz="1800" spc="-1" strike="noStrike">
              <a:solidFill>
                <a:srgbClr val="000000"/>
              </a:solidFill>
              <a:latin typeface="Arial"/>
            </a:endParaRPr>
          </a:p>
        </p:txBody>
      </p:sp>
      <p:sp>
        <p:nvSpPr>
          <p:cNvPr id="398" name="CustomShape 3"/>
          <p:cNvSpPr/>
          <p:nvPr/>
        </p:nvSpPr>
        <p:spPr>
          <a:xfrm>
            <a:off x="4278960" y="10157400"/>
            <a:ext cx="3273840" cy="527400"/>
          </a:xfrm>
          <a:prstGeom prst="rect">
            <a:avLst/>
          </a:prstGeom>
          <a:noFill/>
          <a:ln w="0">
            <a:noFill/>
          </a:ln>
        </p:spPr>
        <p:style>
          <a:lnRef idx="0"/>
          <a:fillRef idx="0"/>
          <a:effectRef idx="0"/>
          <a:fontRef idx="minor"/>
        </p:style>
        <p:txBody>
          <a:bodyPr lIns="0" rIns="0" tIns="0" bIns="0" anchor="b">
            <a:noAutofit/>
          </a:bodyPr>
          <a:p>
            <a:pPr algn="r">
              <a:lnSpc>
                <a:spcPct val="100000"/>
              </a:lnSpc>
            </a:pPr>
            <a:fld id="{A9E5FBE6-0530-4204-81A9-ED3CC21A8C49}" type="slidenum">
              <a:rPr b="0" lang="en-US" sz="1400" spc="-1" strike="noStrike">
                <a:solidFill>
                  <a:srgbClr val="000000"/>
                </a:solidFill>
                <a:latin typeface="Times New Roman"/>
                <a:ea typeface="+mn-ea"/>
              </a:rPr>
              <a:t>&lt;number&gt;</a:t>
            </a:fld>
            <a:endParaRPr b="0" lang="en-GB" sz="14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8000" cy="6846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1" name="CustomShape 2"/>
          <p:cNvSpPr/>
          <p:nvPr/>
        </p:nvSpPr>
        <p:spPr>
          <a:xfrm>
            <a:off x="11438640" y="6453360"/>
            <a:ext cx="7549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AD8A034-1FC0-4DB9-A38C-322C055971AE}"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 name="CustomShape 3"/>
          <p:cNvSpPr/>
          <p:nvPr/>
        </p:nvSpPr>
        <p:spPr>
          <a:xfrm>
            <a:off x="912240" y="1268280"/>
            <a:ext cx="9204840" cy="3582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3" name="Picture 19" descr="Logo_TUC_de_RGB"/>
          <p:cNvPicPr/>
          <p:nvPr/>
        </p:nvPicPr>
        <p:blipFill>
          <a:blip r:embed="rId2"/>
          <a:stretch/>
        </p:blipFill>
        <p:spPr>
          <a:xfrm>
            <a:off x="0" y="0"/>
            <a:ext cx="3048840" cy="558720"/>
          </a:xfrm>
          <a:prstGeom prst="rect">
            <a:avLst/>
          </a:prstGeom>
          <a:ln w="0">
            <a:noFill/>
          </a:ln>
        </p:spPr>
      </p:pic>
      <p:pic>
        <p:nvPicPr>
          <p:cNvPr id="4" name="Grafik 2" descr=""/>
          <p:cNvPicPr/>
          <p:nvPr/>
        </p:nvPicPr>
        <p:blipFill>
          <a:blip r:embed="rId3"/>
          <a:stretch/>
        </p:blipFill>
        <p:spPr>
          <a:xfrm>
            <a:off x="7430400" y="134640"/>
            <a:ext cx="3694680" cy="510840"/>
          </a:xfrm>
          <a:prstGeom prst="rect">
            <a:avLst/>
          </a:prstGeom>
          <a:ln w="0">
            <a:noFill/>
          </a:ln>
        </p:spPr>
      </p:pic>
      <p:sp>
        <p:nvSpPr>
          <p:cNvPr id="5" name="CustomShape 4"/>
          <p:cNvSpPr/>
          <p:nvPr/>
        </p:nvSpPr>
        <p:spPr>
          <a:xfrm>
            <a:off x="912240" y="1268280"/>
            <a:ext cx="9204840" cy="3582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6" name="CustomShape 5"/>
          <p:cNvSpPr/>
          <p:nvPr/>
        </p:nvSpPr>
        <p:spPr>
          <a:xfrm>
            <a:off x="11444760" y="0"/>
            <a:ext cx="738000" cy="6846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rgbClr val="000000"/>
                </a:solidFill>
                <a:latin typeface="Arial"/>
              </a:rPr>
              <a:t>Clic</a:t>
            </a:r>
            <a:r>
              <a:rPr b="0" lang="de-DE" sz="1800" spc="-1" strike="noStrike">
                <a:solidFill>
                  <a:srgbClr val="000000"/>
                </a:solidFill>
                <a:latin typeface="Arial"/>
              </a:rPr>
              <a:t>k to </a:t>
            </a:r>
            <a:r>
              <a:rPr b="0" lang="de-DE" sz="1800" spc="-1" strike="noStrike">
                <a:solidFill>
                  <a:srgbClr val="000000"/>
                </a:solidFill>
                <a:latin typeface="Arial"/>
              </a:rPr>
              <a:t>edit </a:t>
            </a:r>
            <a:r>
              <a:rPr b="0" lang="de-DE" sz="1800" spc="-1" strike="noStrike">
                <a:solidFill>
                  <a:srgbClr val="000000"/>
                </a:solidFill>
                <a:latin typeface="Arial"/>
              </a:rPr>
              <a:t>the </a:t>
            </a:r>
            <a:r>
              <a:rPr b="0" lang="de-DE" sz="1800" spc="-1" strike="noStrike">
                <a:solidFill>
                  <a:srgbClr val="000000"/>
                </a:solidFill>
                <a:latin typeface="Arial"/>
              </a:rPr>
              <a:t>title </a:t>
            </a:r>
            <a:r>
              <a:rPr b="0" lang="de-DE" sz="1800" spc="-1" strike="noStrike">
                <a:solidFill>
                  <a:srgbClr val="000000"/>
                </a:solidFill>
                <a:latin typeface="Arial"/>
              </a:rPr>
              <a:t>text </a:t>
            </a:r>
            <a:r>
              <a:rPr b="0" lang="de-DE" sz="1800" spc="-1" strike="noStrike">
                <a:solidFill>
                  <a:srgbClr val="000000"/>
                </a:solidFill>
                <a:latin typeface="Arial"/>
              </a:rPr>
              <a:t>form</a:t>
            </a:r>
            <a:r>
              <a:rPr b="0" lang="de-DE" sz="1800" spc="-1" strike="noStrike">
                <a:solidFill>
                  <a:srgbClr val="000000"/>
                </a:solidFill>
                <a:latin typeface="Arial"/>
              </a:rPr>
              <a:t>at</a:t>
            </a:r>
            <a:endParaRPr b="0" lang="de-DE" sz="18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rgbClr val="000000"/>
                </a:solidFill>
                <a:latin typeface="Arial"/>
              </a:rPr>
              <a:t>Click to edit the outline text format</a:t>
            </a:r>
            <a:endParaRPr b="0" lang="de-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rgbClr val="000000"/>
                </a:solidFill>
                <a:latin typeface="Arial"/>
              </a:rPr>
              <a:t>Second Outline Level</a:t>
            </a:r>
            <a:endParaRPr b="0" lang="de-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rgbClr val="000000"/>
                </a:solidFill>
                <a:latin typeface="Arial"/>
              </a:rPr>
              <a:t>Third Outline Level</a:t>
            </a:r>
            <a:endParaRPr b="0" lang="de-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rgbClr val="000000"/>
                </a:solidFill>
                <a:latin typeface="Arial"/>
              </a:rPr>
              <a:t>Fourth Outline Level</a:t>
            </a:r>
            <a:endParaRPr b="0" lang="de-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8000" cy="6846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47" name="CustomShape 2"/>
          <p:cNvSpPr/>
          <p:nvPr/>
        </p:nvSpPr>
        <p:spPr>
          <a:xfrm>
            <a:off x="11438640" y="6453360"/>
            <a:ext cx="7549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22B42CA-783C-48E0-8EC0-E1872F6DD447}"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48" name="CustomShape 3"/>
          <p:cNvSpPr/>
          <p:nvPr/>
        </p:nvSpPr>
        <p:spPr>
          <a:xfrm>
            <a:off x="912240" y="1268280"/>
            <a:ext cx="9204840" cy="3582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49" name="Picture 19" descr="Logo_TUC_de_RGB"/>
          <p:cNvPicPr/>
          <p:nvPr/>
        </p:nvPicPr>
        <p:blipFill>
          <a:blip r:embed="rId2"/>
          <a:stretch/>
        </p:blipFill>
        <p:spPr>
          <a:xfrm>
            <a:off x="0" y="0"/>
            <a:ext cx="3048840" cy="558720"/>
          </a:xfrm>
          <a:prstGeom prst="rect">
            <a:avLst/>
          </a:prstGeom>
          <a:ln w="0">
            <a:noFill/>
          </a:ln>
        </p:spPr>
      </p:pic>
      <p:pic>
        <p:nvPicPr>
          <p:cNvPr id="50" name="Grafik 2" descr=""/>
          <p:cNvPicPr/>
          <p:nvPr/>
        </p:nvPicPr>
        <p:blipFill>
          <a:blip r:embed="rId3"/>
          <a:stretch/>
        </p:blipFill>
        <p:spPr>
          <a:xfrm>
            <a:off x="7430400" y="134640"/>
            <a:ext cx="3694680" cy="510840"/>
          </a:xfrm>
          <a:prstGeom prst="rect">
            <a:avLst/>
          </a:prstGeom>
          <a:ln w="0">
            <a:noFill/>
          </a:ln>
        </p:spPr>
      </p:pic>
      <p:sp>
        <p:nvSpPr>
          <p:cNvPr id="51" name="CustomShape 4"/>
          <p:cNvSpPr/>
          <p:nvPr/>
        </p:nvSpPr>
        <p:spPr>
          <a:xfrm>
            <a:off x="11444760" y="0"/>
            <a:ext cx="738000" cy="6846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52" name="CustomShape 5"/>
          <p:cNvSpPr/>
          <p:nvPr/>
        </p:nvSpPr>
        <p:spPr>
          <a:xfrm>
            <a:off x="11438640" y="6453360"/>
            <a:ext cx="7549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15E0617-C97C-48E1-BA02-DBE4CF388684}"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53"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rgbClr val="000000"/>
                </a:solidFill>
                <a:latin typeface="Arial"/>
              </a:rPr>
              <a:t>Click to edit the title text format</a:t>
            </a:r>
            <a:endParaRPr b="0" lang="de-DE" sz="18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rgbClr val="000000"/>
                </a:solidFill>
                <a:latin typeface="Arial"/>
              </a:rPr>
              <a:t>Click to edit the outline text format</a:t>
            </a:r>
            <a:endParaRPr b="0" lang="de-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rgbClr val="000000"/>
                </a:solidFill>
                <a:latin typeface="Arial"/>
              </a:rPr>
              <a:t>Second Outline Level</a:t>
            </a:r>
            <a:endParaRPr b="0" lang="de-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rgbClr val="000000"/>
                </a:solidFill>
                <a:latin typeface="Arial"/>
              </a:rPr>
              <a:t>Third Outline Level</a:t>
            </a:r>
            <a:endParaRPr b="0" lang="de-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rgbClr val="000000"/>
                </a:solidFill>
                <a:latin typeface="Arial"/>
              </a:rPr>
              <a:t>Fourth Outline Level</a:t>
            </a:r>
            <a:endParaRPr b="0" lang="de-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3.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sa/3.0/" TargetMode="External"/><Relationship Id="rId4" Type="http://schemas.openxmlformats.org/officeDocument/2006/relationships/hyperlink" Target="https://creativecommons.org/licenses/by-nc-nd/2.0/" TargetMode="External"/><Relationship Id="rId5"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sa/3.0/" TargetMode="External"/><Relationship Id="rId4" Type="http://schemas.openxmlformats.org/officeDocument/2006/relationships/hyperlink" Target="https://creativecommons.org/licenses/by-nc-nd/2.0/" TargetMode="External"/><Relationship Id="rId5" Type="http://schemas.openxmlformats.org/officeDocument/2006/relationships/image" Target="../media/image5.jpeg"/><Relationship Id="rId6" Type="http://schemas.openxmlformats.org/officeDocument/2006/relationships/image" Target="../media/image6.jpeg"/><Relationship Id="rId7"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sa/3.0/" TargetMode="External"/><Relationship Id="rId4" Type="http://schemas.openxmlformats.org/officeDocument/2006/relationships/hyperlink" Target="https://creativecommons.org/licenses/by-nc-nd/2.0/" TargetMode="External"/><Relationship Id="rId5" Type="http://schemas.openxmlformats.org/officeDocument/2006/relationships/image" Target="../media/image5.jpeg"/><Relationship Id="rId6" Type="http://schemas.openxmlformats.org/officeDocument/2006/relationships/image" Target="../media/image6.jpeg"/><Relationship Id="rId7" Type="http://schemas.openxmlformats.org/officeDocument/2006/relationships/image" Target="../media/image7.jpeg"/><Relationship Id="rId8"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hyperlink" Target="https://creativecommons.org/licenses/by/2.0/deed.en" TargetMode="External"/><Relationship Id="rId3" Type="http://schemas.openxmlformats.org/officeDocument/2006/relationships/image" Target="../media/image8.jpeg"/><Relationship Id="rId4"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hyperlink" Target="https://creativecommons.org/licenses/by/2.0/deed.en" TargetMode="External"/><Relationship Id="rId3" Type="http://schemas.openxmlformats.org/officeDocument/2006/relationships/image" Target="../media/image8.jpeg"/><Relationship Id="rId4" Type="http://schemas.openxmlformats.org/officeDocument/2006/relationships/image" Target="../media/image9.jpeg"/><Relationship Id="rId5"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creativecommons.org/licenses/by-nc-sa/2.0/" TargetMode="External"/><Relationship Id="rId2" Type="http://schemas.openxmlformats.org/officeDocument/2006/relationships/image" Target="../media/image10.jpeg"/><Relationship Id="rId3" Type="http://schemas.openxmlformats.org/officeDocument/2006/relationships/image" Target="../media/image11.jpeg"/><Relationship Id="rId4"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readme"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doi.org/10.1016/j.crm.2021.100355" TargetMode="External"/><Relationship Id="rId2" Type="http://schemas.openxmlformats.org/officeDocument/2006/relationships/hyperlink" Target="https://creativecommons.org/licenses/by-nc-nd/4.0/" TargetMode="External"/><Relationship Id="rId3" Type="http://schemas.openxmlformats.org/officeDocument/2006/relationships/image" Target="../media/image12.jpeg"/><Relationship Id="rId4"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hyperlink" Target="https://www.youtube.com/watch?v=qWEpTok6AJo" TargetMode="External"/><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hyperlink" Target="https://creativecommons.org/licenses/by-sa/2.0/" TargetMode="External"/><Relationship Id="rId3" Type="http://schemas.openxmlformats.org/officeDocument/2006/relationships/image" Target="../media/image13.jpeg"/><Relationship Id="rId4" Type="http://schemas.openxmlformats.org/officeDocument/2006/relationships/image" Target="../media/image14.jpeg"/><Relationship Id="rId5"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hyperlink" Target="https://creativecommons.org/licenses/by-sa/2.0/" TargetMode="External"/><Relationship Id="rId2" Type="http://schemas.openxmlformats.org/officeDocument/2006/relationships/hyperlink" Target="https://creativecommons.org/licenses/by-sa/2.0/" TargetMode="External"/><Relationship Id="rId3" Type="http://schemas.openxmlformats.org/officeDocument/2006/relationships/image" Target="../media/image15.jpeg"/><Relationship Id="rId4" Type="http://schemas.openxmlformats.org/officeDocument/2006/relationships/image" Target="../media/image16.jpeg"/><Relationship Id="rId5"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image" Target="../media/image16.jpeg"/><Relationship Id="rId3" Type="http://schemas.openxmlformats.org/officeDocument/2006/relationships/hyperlink" Target="https://creativecommons.org/licenses/by-sa/2.0/" TargetMode="External"/><Relationship Id="rId4" Type="http://schemas.openxmlformats.org/officeDocument/2006/relationships/hyperlink" Target="https://creativecommons.org/licenses/by-sa/2.0/" TargetMode="External"/><Relationship Id="rId5"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image" Target="../media/image18.jpeg"/><Relationship Id="rId3"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image" Target="../media/image18.jpeg"/><Relationship Id="rId3"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image" Target="../media/image18.jpeg"/><Relationship Id="rId3"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www.overshootday.org/newsroom/past-earth-overshoot-days/" TargetMode="External"/><Relationship Id="rId2" Type="http://schemas.openxmlformats.org/officeDocument/2006/relationships/chart" Target="../charts/chart1.xml"/><Relationship Id="rId3" Type="http://schemas.openxmlformats.org/officeDocument/2006/relationships/image" Target="../media/image19.png"/><Relationship Id="rId4" Type="http://schemas.openxmlformats.org/officeDocument/2006/relationships/image" Target="../media/image19.png"/><Relationship Id="rId5"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2.0/" TargetMode="External"/><Relationship Id="rId3" Type="http://schemas.openxmlformats.org/officeDocument/2006/relationships/hyperlink" Target="https://creativecommons.org/publicdomain/zero/1.0/" TargetMode="External"/><Relationship Id="rId4" Type="http://schemas.openxmlformats.org/officeDocument/2006/relationships/hyperlink" Target="https://creativecommons.org/licenses/by/2.0/" TargetMode="External"/><Relationship Id="rId5" Type="http://schemas.openxmlformats.org/officeDocument/2006/relationships/image" Target="../media/image21.jpeg"/><Relationship Id="rId6"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2.0/" TargetMode="External"/><Relationship Id="rId3" Type="http://schemas.openxmlformats.org/officeDocument/2006/relationships/hyperlink" Target="https://creativecommons.org/publicdomain/zero/1.0/" TargetMode="External"/><Relationship Id="rId4" Type="http://schemas.openxmlformats.org/officeDocument/2006/relationships/hyperlink" Target="https://creativecommons.org/licenses/by/2.0/" TargetMode="External"/><Relationship Id="rId5" Type="http://schemas.openxmlformats.org/officeDocument/2006/relationships/image" Target="../media/image21.jpeg"/><Relationship Id="rId6" Type="http://schemas.openxmlformats.org/officeDocument/2006/relationships/image" Target="../media/image22.jpeg"/><Relationship Id="rId7"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2.0/" TargetMode="External"/><Relationship Id="rId3" Type="http://schemas.openxmlformats.org/officeDocument/2006/relationships/hyperlink" Target="https://creativecommons.org/publicdomain/zero/1.0/" TargetMode="External"/><Relationship Id="rId4" Type="http://schemas.openxmlformats.org/officeDocument/2006/relationships/hyperlink" Target="https://creativecommons.org/licenses/by/2.0/" TargetMode="External"/><Relationship Id="rId5" Type="http://schemas.openxmlformats.org/officeDocument/2006/relationships/image" Target="../media/image21.jpeg"/><Relationship Id="rId6" Type="http://schemas.openxmlformats.org/officeDocument/2006/relationships/image" Target="../media/image22.jpeg"/><Relationship Id="rId7" Type="http://schemas.openxmlformats.org/officeDocument/2006/relationships/image" Target="../media/image23.jpeg"/><Relationship Id="rId8"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2.0/" TargetMode="External"/><Relationship Id="rId3" Type="http://schemas.openxmlformats.org/officeDocument/2006/relationships/hyperlink" Target="https://creativecommons.org/publicdomain/zero/1.0/" TargetMode="External"/><Relationship Id="rId4" Type="http://schemas.openxmlformats.org/officeDocument/2006/relationships/hyperlink" Target="https://creativecommons.org/licenses/by/2.0/" TargetMode="External"/><Relationship Id="rId5" Type="http://schemas.openxmlformats.org/officeDocument/2006/relationships/image" Target="../media/image21.jpeg"/><Relationship Id="rId6" Type="http://schemas.openxmlformats.org/officeDocument/2006/relationships/image" Target="../media/image22.jpeg"/><Relationship Id="rId7" Type="http://schemas.openxmlformats.org/officeDocument/2006/relationships/image" Target="../media/image23.jpeg"/><Relationship Id="rId8" Type="http://schemas.openxmlformats.org/officeDocument/2006/relationships/image" Target="../media/image24.jpeg"/><Relationship Id="rId9"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slideLayout" Target="../slideLayouts/slideLayout13.xml"/><Relationship Id="rId4" Type="http://schemas.openxmlformats.org/officeDocument/2006/relationships/notesSlide" Target="../notesSlides/notesSlide57.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hyperlink" Target="https://www.youtube.com/watch?v=YJSehRlU34w" TargetMode="External"/><Relationship Id="rId2"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hyperlink" Target="https://github.com/ETCE-LAB/teaching-material/tree/master/The-Limits-to-Growth/Exercises" TargetMode="External"/><Relationship Id="rId2" Type="http://schemas.openxmlformats.org/officeDocument/2006/relationships/hyperlink" Target="https://sync.academiccloud.de/index.php/s/MW3wY8uOVJbTrei" TargetMode="External"/><Relationship Id="rId3"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
          <p:cNvSpPr/>
          <p:nvPr/>
        </p:nvSpPr>
        <p:spPr>
          <a:xfrm>
            <a:off x="527400" y="1412640"/>
            <a:ext cx="10357920" cy="114444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GB" sz="3200" spc="-1" strike="noStrike">
              <a:solidFill>
                <a:srgbClr val="000000"/>
              </a:solidFill>
              <a:latin typeface="Arial"/>
            </a:endParaRPr>
          </a:p>
        </p:txBody>
      </p:sp>
      <p:sp>
        <p:nvSpPr>
          <p:cNvPr id="99" name="CustomShape 2"/>
          <p:cNvSpPr/>
          <p:nvPr/>
        </p:nvSpPr>
        <p:spPr>
          <a:xfrm>
            <a:off x="527400" y="2852640"/>
            <a:ext cx="10357920" cy="23652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1: Introduction</a:t>
            </a:r>
            <a:endParaRPr b="0" lang="en-GB" sz="2400" spc="-1" strike="noStrike">
              <a:solidFill>
                <a:srgbClr val="000000"/>
              </a:solidFill>
              <a:latin typeface="Arial"/>
            </a:endParaRPr>
          </a:p>
          <a:p>
            <a:pPr algn="ctr">
              <a:lnSpc>
                <a:spcPct val="100000"/>
              </a:lnSpc>
              <a:spcBef>
                <a:spcPts val="479"/>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M.A. Theresa Sommer</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the Problem?</a:t>
            </a:r>
            <a:endParaRPr b="0" lang="en-GB" sz="2400" spc="-1" strike="noStrike">
              <a:solidFill>
                <a:srgbClr val="000000"/>
              </a:solidFill>
              <a:latin typeface="Arial"/>
            </a:endParaRPr>
          </a:p>
        </p:txBody>
      </p:sp>
      <p:sp>
        <p:nvSpPr>
          <p:cNvPr id="117"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18" name="CustomShape 3"/>
          <p:cNvSpPr/>
          <p:nvPr/>
        </p:nvSpPr>
        <p:spPr>
          <a:xfrm>
            <a:off x="4206240" y="721800"/>
            <a:ext cx="1088640" cy="337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the Problem?</a:t>
            </a:r>
            <a:endParaRPr b="0" lang="en-GB" sz="2400" spc="-1" strike="noStrike">
              <a:solidFill>
                <a:srgbClr val="000000"/>
              </a:solidFill>
              <a:latin typeface="Arial"/>
            </a:endParaRPr>
          </a:p>
        </p:txBody>
      </p:sp>
      <p:sp>
        <p:nvSpPr>
          <p:cNvPr id="120"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1" lang="en-US" sz="2600" spc="-1" strike="noStrike">
                <a:solidFill>
                  <a:srgbClr val="000000"/>
                </a:solidFill>
                <a:latin typeface="DejaVu Sans"/>
                <a:ea typeface="DejaVu Sans"/>
              </a:rPr>
              <a:t>We only have one planet and we are ruining it.</a:t>
            </a:r>
            <a:endParaRPr b="0" lang="en-GB" sz="2600" spc="-1" strike="noStrike">
              <a:solidFill>
                <a:srgbClr val="000000"/>
              </a:solidFill>
              <a:latin typeface="Arial"/>
            </a:endParaRPr>
          </a:p>
        </p:txBody>
      </p:sp>
      <p:sp>
        <p:nvSpPr>
          <p:cNvPr id="121" name="CustomShape 3"/>
          <p:cNvSpPr/>
          <p:nvPr/>
        </p:nvSpPr>
        <p:spPr>
          <a:xfrm>
            <a:off x="4206240" y="721800"/>
            <a:ext cx="1088640" cy="337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22" name="CustomShape 4"/>
          <p:cNvSpPr/>
          <p:nvPr/>
        </p:nvSpPr>
        <p:spPr>
          <a:xfrm>
            <a:off x="865800" y="2859480"/>
            <a:ext cx="9924840" cy="1876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124" name="CustomShape 2"/>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25" name="CustomShape 3"/>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26" name="CustomShape 4"/>
          <p:cNvSpPr/>
          <p:nvPr/>
        </p:nvSpPr>
        <p:spPr>
          <a:xfrm>
            <a:off x="263520" y="6492240"/>
            <a:ext cx="106142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Hannah Ritchie and Max Roser, adapted for svg and smartphone by Eric Fisk – https://commons.wikimedia.org/wiki/File:Greenhouse_gas_emission_scenarios_01.svg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27" name="Grafik 126" descr=""/>
          <p:cNvPicPr/>
          <p:nvPr/>
        </p:nvPicPr>
        <p:blipFill>
          <a:blip r:embed="rId2"/>
          <a:srcRect l="0" t="8758" r="0" b="0"/>
          <a:stretch/>
        </p:blipFill>
        <p:spPr>
          <a:xfrm>
            <a:off x="2710440" y="1643400"/>
            <a:ext cx="6247080" cy="4845240"/>
          </a:xfrm>
          <a:prstGeom prst="rect">
            <a:avLst/>
          </a:prstGeom>
          <a:ln w="0">
            <a:noFill/>
          </a:ln>
        </p:spPr>
      </p:pic>
      <p:sp>
        <p:nvSpPr>
          <p:cNvPr id="128" name="CustomShape 5"/>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Global GHG Emission Pathways (2019)</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30"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31" name="CustomShape 3"/>
          <p:cNvSpPr/>
          <p:nvPr/>
        </p:nvSpPr>
        <p:spPr>
          <a:xfrm>
            <a:off x="4206240" y="721800"/>
            <a:ext cx="1088640" cy="337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32" name="CustomShape 4"/>
          <p:cNvSpPr/>
          <p:nvPr/>
        </p:nvSpPr>
        <p:spPr>
          <a:xfrm>
            <a:off x="2377440" y="3056040"/>
            <a:ext cx="6669360" cy="11458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If we can keep warming below </a:t>
            </a:r>
            <a:r>
              <a:rPr b="1" i="1" lang="en-US" sz="1800" spc="-1" strike="noStrike">
                <a:solidFill>
                  <a:srgbClr val="000000"/>
                </a:solidFill>
                <a:latin typeface="DejaVu Sans"/>
                <a:ea typeface="DejaVu Sans"/>
              </a:rPr>
              <a:t>3°C</a:t>
            </a:r>
            <a:r>
              <a:rPr b="0" i="1" lang="en-US" sz="1800" spc="-1" strike="noStrike">
                <a:solidFill>
                  <a:srgbClr val="000000"/>
                </a:solidFill>
                <a:latin typeface="DejaVu Sans"/>
                <a:ea typeface="DejaVu Sans"/>
              </a:rPr>
              <a:t> we likely remain within our adaptive capacity as a civilization, but at </a:t>
            </a:r>
            <a:r>
              <a:rPr b="1" i="1" lang="en-US" sz="1800" spc="-1" strike="noStrike">
                <a:solidFill>
                  <a:srgbClr val="000000"/>
                </a:solidFill>
                <a:latin typeface="DejaVu Sans"/>
                <a:ea typeface="DejaVu Sans"/>
              </a:rPr>
              <a:t>2.7°C</a:t>
            </a:r>
            <a:r>
              <a:rPr b="0" i="1" lang="en-US" sz="1800" spc="-1" strike="noStrike">
                <a:solidFill>
                  <a:srgbClr val="000000"/>
                </a:solidFill>
                <a:latin typeface="DejaVu Sans"/>
                <a:ea typeface="DejaVu Sans"/>
              </a:rPr>
              <a:t> warming we would experience </a:t>
            </a:r>
            <a:r>
              <a:rPr b="0" i="1" lang="en-US" sz="1800" spc="-1" strike="noStrike" u="sng">
                <a:solidFill>
                  <a:srgbClr val="000000"/>
                </a:solidFill>
                <a:uFillTx/>
                <a:latin typeface="DejaVu Sans"/>
                <a:ea typeface="DejaVu Sans"/>
              </a:rPr>
              <a:t>great hardship</a:t>
            </a:r>
            <a:r>
              <a:rPr b="0" i="1" lang="en-US" sz="1800" spc="-1" strike="noStrike">
                <a:solidFill>
                  <a:srgbClr val="000000"/>
                </a:solidFill>
                <a:latin typeface="DejaVu Sans"/>
                <a:ea typeface="DejaVu Sans"/>
              </a:rPr>
              <a:t>.” - Prof. Michael Mann</a:t>
            </a:r>
            <a:endParaRPr b="0" lang="en-GB" sz="1800" spc="-1" strike="noStrike">
              <a:solidFill>
                <a:srgbClr val="000000"/>
              </a:solidFill>
              <a:latin typeface="Arial"/>
            </a:endParaRPr>
          </a:p>
        </p:txBody>
      </p:sp>
      <p:sp>
        <p:nvSpPr>
          <p:cNvPr id="133" name="CustomShape 5"/>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134" name="CustomShape 6"/>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1.5°C vs. 2/3/4°C</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pic>
        <p:nvPicPr>
          <p:cNvPr id="136" name="Grafik 135" descr=""/>
          <p:cNvPicPr/>
          <p:nvPr/>
        </p:nvPicPr>
        <p:blipFill>
          <a:blip r:embed="rId1"/>
          <a:stretch/>
        </p:blipFill>
        <p:spPr>
          <a:xfrm>
            <a:off x="457200" y="1765080"/>
            <a:ext cx="4970520" cy="4469040"/>
          </a:xfrm>
          <a:prstGeom prst="rect">
            <a:avLst/>
          </a:prstGeom>
          <a:ln w="0">
            <a:noFill/>
          </a:ln>
        </p:spPr>
      </p:pic>
      <p:sp>
        <p:nvSpPr>
          <p:cNvPr id="137" name="CustomShape 2"/>
          <p:cNvSpPr/>
          <p:nvPr/>
        </p:nvSpPr>
        <p:spPr>
          <a:xfrm>
            <a:off x="274320" y="6219360"/>
            <a:ext cx="7776720" cy="5562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Bettina Vier – https://commons.wikimedia.org/wiki/File:Altenahr_-_8_Tage_nach_der_Flut_-_Volksbank.jpg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+ 3. Sören Kraft – https://commons.wikimedia.org/wiki/File:Okerstausee_Niedrigwasser.jpg – </a:t>
            </a:r>
            <a:r>
              <a:rPr b="0" lang="en-US" sz="900" spc="-1" strike="noStrike" u="sng">
                <a:solidFill>
                  <a:srgbClr val="0000ff"/>
                </a:solidFill>
                <a:uFillTx/>
                <a:latin typeface="Roboto"/>
                <a:ea typeface="Roboto"/>
                <a:hlinkClick r:id="rId3"/>
              </a:rPr>
              <a:t>CC BY-SA 3.0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4. ILRI – https://www.flickr.com/photos/ilri/24223476605 – </a:t>
            </a:r>
            <a:r>
              <a:rPr b="0" lang="en-US" sz="900" spc="-1" strike="noStrike" u="sng">
                <a:solidFill>
                  <a:srgbClr val="0000ff"/>
                </a:solidFill>
                <a:uFillTx/>
                <a:latin typeface="Roboto"/>
                <a:ea typeface="Roboto"/>
                <a:hlinkClick r:id="rId4"/>
              </a:rPr>
              <a:t>CC BY-NC-ND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138"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Floods and Droughts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pic>
        <p:nvPicPr>
          <p:cNvPr id="140" name="Grafik 139" descr=""/>
          <p:cNvPicPr/>
          <p:nvPr/>
        </p:nvPicPr>
        <p:blipFill>
          <a:blip r:embed="rId1"/>
          <a:stretch/>
        </p:blipFill>
        <p:spPr>
          <a:xfrm>
            <a:off x="457200" y="1765080"/>
            <a:ext cx="4970520" cy="4469040"/>
          </a:xfrm>
          <a:prstGeom prst="rect">
            <a:avLst/>
          </a:prstGeom>
          <a:ln w="0">
            <a:noFill/>
          </a:ln>
        </p:spPr>
      </p:pic>
      <p:sp>
        <p:nvSpPr>
          <p:cNvPr id="141" name="CustomShape 2"/>
          <p:cNvSpPr/>
          <p:nvPr/>
        </p:nvSpPr>
        <p:spPr>
          <a:xfrm>
            <a:off x="274320" y="6219360"/>
            <a:ext cx="7776720" cy="5562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Bettina Vier – https://commons.wikimedia.org/wiki/File:Altenahr_-_8_Tage_nach_der_Flut_-_Volksbank.jpg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+ 3. Sören Kraft – https://commons.wikimedia.org/wiki/File:Okerstausee_Niedrigwasser.jpg – </a:t>
            </a:r>
            <a:r>
              <a:rPr b="0" lang="en-US" sz="900" spc="-1" strike="noStrike" u="sng">
                <a:solidFill>
                  <a:srgbClr val="0000ff"/>
                </a:solidFill>
                <a:uFillTx/>
                <a:latin typeface="Roboto"/>
                <a:ea typeface="Roboto"/>
                <a:hlinkClick r:id="rId3"/>
              </a:rPr>
              <a:t>CC BY-SA 3.0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4. ILRI – https://www.flickr.com/photos/ilri/24223476605 – </a:t>
            </a:r>
            <a:r>
              <a:rPr b="0" lang="en-US" sz="900" spc="-1" strike="noStrike" u="sng">
                <a:solidFill>
                  <a:srgbClr val="0000ff"/>
                </a:solidFill>
                <a:uFillTx/>
                <a:latin typeface="Roboto"/>
                <a:ea typeface="Roboto"/>
                <a:hlinkClick r:id="rId4"/>
              </a:rPr>
              <a:t>CC BY-NC-ND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42" name="Grafik 141" descr=""/>
          <p:cNvPicPr/>
          <p:nvPr/>
        </p:nvPicPr>
        <p:blipFill>
          <a:blip r:embed="rId5"/>
          <a:stretch/>
        </p:blipFill>
        <p:spPr>
          <a:xfrm>
            <a:off x="5716800" y="1765080"/>
            <a:ext cx="3512520" cy="2632680"/>
          </a:xfrm>
          <a:prstGeom prst="rect">
            <a:avLst/>
          </a:prstGeom>
          <a:ln w="0">
            <a:noFill/>
          </a:ln>
        </p:spPr>
      </p:pic>
      <p:pic>
        <p:nvPicPr>
          <p:cNvPr id="143" name="Grafik 142" descr=""/>
          <p:cNvPicPr/>
          <p:nvPr/>
        </p:nvPicPr>
        <p:blipFill>
          <a:blip r:embed="rId6"/>
          <a:stretch/>
        </p:blipFill>
        <p:spPr>
          <a:xfrm>
            <a:off x="9290880" y="1697400"/>
            <a:ext cx="2041560" cy="2724120"/>
          </a:xfrm>
          <a:prstGeom prst="rect">
            <a:avLst/>
          </a:prstGeom>
          <a:ln w="0">
            <a:noFill/>
          </a:ln>
        </p:spPr>
      </p:pic>
      <p:sp>
        <p:nvSpPr>
          <p:cNvPr id="144"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Floods and Droughts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pic>
        <p:nvPicPr>
          <p:cNvPr id="146" name="Grafik 145" descr=""/>
          <p:cNvPicPr/>
          <p:nvPr/>
        </p:nvPicPr>
        <p:blipFill>
          <a:blip r:embed="rId1"/>
          <a:stretch/>
        </p:blipFill>
        <p:spPr>
          <a:xfrm>
            <a:off x="457200" y="1765080"/>
            <a:ext cx="4970520" cy="4469040"/>
          </a:xfrm>
          <a:prstGeom prst="rect">
            <a:avLst/>
          </a:prstGeom>
          <a:ln w="0">
            <a:noFill/>
          </a:ln>
        </p:spPr>
      </p:pic>
      <p:sp>
        <p:nvSpPr>
          <p:cNvPr id="147" name="CustomShape 2"/>
          <p:cNvSpPr/>
          <p:nvPr/>
        </p:nvSpPr>
        <p:spPr>
          <a:xfrm>
            <a:off x="274320" y="6219360"/>
            <a:ext cx="7776720" cy="5562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Bettina Vier – https://commons.wikimedia.org/wiki/File:Altenahr_-_8_Tage_nach_der_Flut_-_Volksbank.jpg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+ 3. Sören Kraft – https://commons.wikimedia.org/wiki/File:Okerstausee_Niedrigwasser.jpg – </a:t>
            </a:r>
            <a:r>
              <a:rPr b="0" lang="en-US" sz="900" spc="-1" strike="noStrike" u="sng">
                <a:solidFill>
                  <a:srgbClr val="0000ff"/>
                </a:solidFill>
                <a:uFillTx/>
                <a:latin typeface="Roboto"/>
                <a:ea typeface="Roboto"/>
                <a:hlinkClick r:id="rId3"/>
              </a:rPr>
              <a:t>CC BY-SA 3.0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4. ILRI – https://www.flickr.com/photos/ilri/24223476605 – </a:t>
            </a:r>
            <a:r>
              <a:rPr b="0" lang="en-US" sz="900" spc="-1" strike="noStrike" u="sng">
                <a:solidFill>
                  <a:srgbClr val="0000ff"/>
                </a:solidFill>
                <a:uFillTx/>
                <a:latin typeface="Roboto"/>
                <a:ea typeface="Roboto"/>
                <a:hlinkClick r:id="rId4"/>
              </a:rPr>
              <a:t>CC BY-NC-ND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48" name="Grafik 147" descr=""/>
          <p:cNvPicPr/>
          <p:nvPr/>
        </p:nvPicPr>
        <p:blipFill>
          <a:blip r:embed="rId5"/>
          <a:stretch/>
        </p:blipFill>
        <p:spPr>
          <a:xfrm>
            <a:off x="5716800" y="1765080"/>
            <a:ext cx="3512520" cy="2632680"/>
          </a:xfrm>
          <a:prstGeom prst="rect">
            <a:avLst/>
          </a:prstGeom>
          <a:ln w="0">
            <a:noFill/>
          </a:ln>
        </p:spPr>
      </p:pic>
      <p:pic>
        <p:nvPicPr>
          <p:cNvPr id="149" name="Grafik 148" descr=""/>
          <p:cNvPicPr/>
          <p:nvPr/>
        </p:nvPicPr>
        <p:blipFill>
          <a:blip r:embed="rId6"/>
          <a:stretch/>
        </p:blipFill>
        <p:spPr>
          <a:xfrm>
            <a:off x="9290880" y="1697400"/>
            <a:ext cx="2041560" cy="2724120"/>
          </a:xfrm>
          <a:prstGeom prst="rect">
            <a:avLst/>
          </a:prstGeom>
          <a:ln w="0">
            <a:noFill/>
          </a:ln>
        </p:spPr>
      </p:pic>
      <p:pic>
        <p:nvPicPr>
          <p:cNvPr id="150" name="Grafik 149" descr=""/>
          <p:cNvPicPr/>
          <p:nvPr/>
        </p:nvPicPr>
        <p:blipFill>
          <a:blip r:embed="rId7"/>
          <a:srcRect l="0" t="21419" r="0" b="0"/>
          <a:stretch/>
        </p:blipFill>
        <p:spPr>
          <a:xfrm>
            <a:off x="7925760" y="4663440"/>
            <a:ext cx="3406680" cy="2005560"/>
          </a:xfrm>
          <a:prstGeom prst="rect">
            <a:avLst/>
          </a:prstGeom>
          <a:ln w="0">
            <a:noFill/>
          </a:ln>
        </p:spPr>
      </p:pic>
      <p:sp>
        <p:nvSpPr>
          <p:cNvPr id="151"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Floods and Droughts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153" name="CustomShape 2"/>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Famine</a:t>
            </a:r>
            <a:endParaRPr b="0" lang="en-GB" sz="2200" spc="-1" strike="noStrike">
              <a:solidFill>
                <a:srgbClr val="000000"/>
              </a:solidFill>
              <a:latin typeface="Arial"/>
            </a:endParaRPr>
          </a:p>
        </p:txBody>
      </p:sp>
      <p:sp>
        <p:nvSpPr>
          <p:cNvPr id="154" name="CustomShape 3"/>
          <p:cNvSpPr/>
          <p:nvPr/>
        </p:nvSpPr>
        <p:spPr>
          <a:xfrm>
            <a:off x="263520" y="6356520"/>
            <a:ext cx="7776720" cy="400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Tiia Monto – https://commons.wikimedia.org/wiki/File:Vegetables_in_supermarket.jpg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Martin Shaw – https://commons.wikimedia.org/wiki/File:Vegetable_section_empty_in_a_supermarket_in_Kenmore.jpg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55" name="Grafik 154" descr=""/>
          <p:cNvPicPr/>
          <p:nvPr/>
        </p:nvPicPr>
        <p:blipFill>
          <a:blip r:embed="rId3"/>
          <a:stretch/>
        </p:blipFill>
        <p:spPr>
          <a:xfrm>
            <a:off x="274320" y="2011680"/>
            <a:ext cx="5023440" cy="368892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157" name="CustomShape 2"/>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Famine</a:t>
            </a:r>
            <a:endParaRPr b="0" lang="en-GB" sz="2200" spc="-1" strike="noStrike">
              <a:solidFill>
                <a:srgbClr val="000000"/>
              </a:solidFill>
              <a:latin typeface="Arial"/>
            </a:endParaRPr>
          </a:p>
        </p:txBody>
      </p:sp>
      <p:sp>
        <p:nvSpPr>
          <p:cNvPr id="158" name="CustomShape 3"/>
          <p:cNvSpPr/>
          <p:nvPr/>
        </p:nvSpPr>
        <p:spPr>
          <a:xfrm>
            <a:off x="263520" y="6356520"/>
            <a:ext cx="7776720" cy="400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Tiia Monto – https://commons.wikimedia.org/wiki/File:Vegetables_in_supermarket.jpg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Martin Shaw – https://commons.wikimedia.org/wiki/File:Vegetable_section_empty_in_a_supermarket_in_Kenmore.jpg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59" name="Grafik 158" descr=""/>
          <p:cNvPicPr/>
          <p:nvPr/>
        </p:nvPicPr>
        <p:blipFill>
          <a:blip r:embed="rId3"/>
          <a:stretch/>
        </p:blipFill>
        <p:spPr>
          <a:xfrm>
            <a:off x="274320" y="2011680"/>
            <a:ext cx="5023440" cy="3688920"/>
          </a:xfrm>
          <a:prstGeom prst="rect">
            <a:avLst/>
          </a:prstGeom>
          <a:ln w="0">
            <a:noFill/>
          </a:ln>
        </p:spPr>
      </p:pic>
      <p:pic>
        <p:nvPicPr>
          <p:cNvPr id="160" name="Grafik 159" descr=""/>
          <p:cNvPicPr/>
          <p:nvPr/>
        </p:nvPicPr>
        <p:blipFill>
          <a:blip r:embed="rId4"/>
          <a:stretch/>
        </p:blipFill>
        <p:spPr>
          <a:xfrm>
            <a:off x="6583680" y="2103120"/>
            <a:ext cx="4749120" cy="3560400"/>
          </a:xfrm>
          <a:prstGeom prst="rect">
            <a:avLst/>
          </a:prstGeom>
          <a:ln w="0">
            <a:noFill/>
          </a:ln>
        </p:spPr>
      </p:pic>
      <p:sp>
        <p:nvSpPr>
          <p:cNvPr id="161" name="CustomShape 4"/>
          <p:cNvSpPr/>
          <p:nvPr/>
        </p:nvSpPr>
        <p:spPr>
          <a:xfrm>
            <a:off x="5577840" y="3657600"/>
            <a:ext cx="817200" cy="177120"/>
          </a:xfrm>
          <a:custGeom>
            <a:avLst/>
            <a:gdLst>
              <a:gd name="textAreaLeft" fmla="*/ 0 w 817200"/>
              <a:gd name="textAreaRight" fmla="*/ 817560 w 817200"/>
              <a:gd name="textAreaTop" fmla="*/ 0 h 177120"/>
              <a:gd name="textAreaBottom" fmla="*/ 177480 h 177120"/>
            </a:gdLst>
            <a:ahLst/>
            <a:rect l="textAreaLeft" t="textAreaTop" r="textAreaRight" b="textAreaBottom"/>
            <a:pathLst>
              <a:path w="2288" h="510">
                <a:moveTo>
                  <a:pt x="0" y="127"/>
                </a:moveTo>
                <a:lnTo>
                  <a:pt x="1715" y="127"/>
                </a:lnTo>
                <a:lnTo>
                  <a:pt x="1715" y="0"/>
                </a:lnTo>
                <a:lnTo>
                  <a:pt x="2287" y="254"/>
                </a:lnTo>
                <a:lnTo>
                  <a:pt x="1715" y="509"/>
                </a:lnTo>
                <a:lnTo>
                  <a:pt x="1715" y="381"/>
                </a:lnTo>
                <a:lnTo>
                  <a:pt x="0" y="381"/>
                </a:lnTo>
                <a:lnTo>
                  <a:pt x="0" y="127"/>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163" name="CustomShape 2"/>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Wildfires</a:t>
            </a:r>
            <a:endParaRPr b="0" lang="en-GB" sz="2200" spc="-1" strike="noStrike">
              <a:solidFill>
                <a:srgbClr val="000000"/>
              </a:solidFill>
              <a:latin typeface="Arial"/>
            </a:endParaRPr>
          </a:p>
        </p:txBody>
      </p:sp>
      <p:sp>
        <p:nvSpPr>
          <p:cNvPr id="164" name="CustomShape 3"/>
          <p:cNvSpPr/>
          <p:nvPr/>
        </p:nvSpPr>
        <p:spPr>
          <a:xfrm>
            <a:off x="263520" y="6356520"/>
            <a:ext cx="7776720" cy="3823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Bruce Detorres – https://www.flickr.com/photos/brucedetorres/49352689768 – Public Domain.</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slworking2 – https://www.flickr.com/photos/slworking/29034137667 –  </a:t>
            </a:r>
            <a:r>
              <a:rPr b="0" lang="en-US" sz="900" spc="-1" strike="noStrike" u="sng">
                <a:solidFill>
                  <a:srgbClr val="0000ff"/>
                </a:solidFill>
                <a:uFillTx/>
                <a:latin typeface="Roboto"/>
                <a:ea typeface="Roboto"/>
                <a:hlinkClick r:id="rId1"/>
              </a:rPr>
              <a:t>CC BY-NC-SA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65" name="Grafik 164" descr=""/>
          <p:cNvPicPr/>
          <p:nvPr/>
        </p:nvPicPr>
        <p:blipFill>
          <a:blip r:embed="rId2"/>
          <a:stretch/>
        </p:blipFill>
        <p:spPr>
          <a:xfrm>
            <a:off x="457200" y="1730160"/>
            <a:ext cx="3571560" cy="2378880"/>
          </a:xfrm>
          <a:prstGeom prst="rect">
            <a:avLst/>
          </a:prstGeom>
          <a:ln w="0">
            <a:noFill/>
          </a:ln>
        </p:spPr>
      </p:pic>
      <p:pic>
        <p:nvPicPr>
          <p:cNvPr id="166" name="Grafik 165" descr=""/>
          <p:cNvPicPr/>
          <p:nvPr/>
        </p:nvPicPr>
        <p:blipFill>
          <a:blip r:embed="rId3"/>
          <a:stretch/>
        </p:blipFill>
        <p:spPr>
          <a:xfrm>
            <a:off x="4564080" y="1737360"/>
            <a:ext cx="6494400" cy="432756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CustomShape 1"/>
          <p:cNvSpPr/>
          <p:nvPr/>
        </p:nvSpPr>
        <p:spPr>
          <a:xfrm>
            <a:off x="335520" y="764640"/>
            <a:ext cx="10739880" cy="490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GB" sz="2400" spc="-1" strike="noStrike">
              <a:solidFill>
                <a:srgbClr val="000000"/>
              </a:solidFill>
              <a:latin typeface="Arial"/>
            </a:endParaRPr>
          </a:p>
        </p:txBody>
      </p:sp>
      <p:sp>
        <p:nvSpPr>
          <p:cNvPr id="101" name="CustomShape 2"/>
          <p:cNvSpPr/>
          <p:nvPr/>
        </p:nvSpPr>
        <p:spPr>
          <a:xfrm>
            <a:off x="335520" y="1268280"/>
            <a:ext cx="10739880" cy="50274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168" name="CustomShape 2"/>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GB" sz="2200" spc="-1" strike="noStrike">
              <a:solidFill>
                <a:srgbClr val="000000"/>
              </a:solidFill>
              <a:latin typeface="Arial"/>
            </a:endParaRPr>
          </a:p>
        </p:txBody>
      </p:sp>
      <p:sp>
        <p:nvSpPr>
          <p:cNvPr id="169" name="CustomShape 3"/>
          <p:cNvSpPr/>
          <p:nvPr/>
        </p:nvSpPr>
        <p:spPr>
          <a:xfrm>
            <a:off x="263520" y="6492240"/>
            <a:ext cx="108864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M. Haasnoot, G. Winter, S. Brown, R. J. Dawson, P. J. Ward, D. Eilander (2021.) Long-term sea-level rise necessitates a commitment to adaptation: A first order assessment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 – </a:t>
            </a:r>
            <a:r>
              <a:rPr b="0" lang="en-US" sz="900" spc="-1" strike="noStrike" u="sng">
                <a:solidFill>
                  <a:srgbClr val="0000ff"/>
                </a:solidFill>
                <a:uFillTx/>
                <a:latin typeface="Roboto"/>
                <a:ea typeface="Roboto"/>
                <a:hlinkClick r:id="rId2"/>
              </a:rPr>
              <a:t>CC BY-NC-ND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70" name="Grafik 169" descr=""/>
          <p:cNvPicPr/>
          <p:nvPr/>
        </p:nvPicPr>
        <p:blipFill>
          <a:blip r:embed="rId3"/>
          <a:stretch/>
        </p:blipFill>
        <p:spPr>
          <a:xfrm>
            <a:off x="1920240" y="1980360"/>
            <a:ext cx="8026200" cy="404892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172" name="CustomShape 2"/>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GB" sz="2200" spc="-1" strike="noStrike">
              <a:solidFill>
                <a:srgbClr val="000000"/>
              </a:solidFill>
              <a:latin typeface="Arial"/>
            </a:endParaRPr>
          </a:p>
        </p:txBody>
      </p:sp>
      <p:sp>
        <p:nvSpPr>
          <p:cNvPr id="173" name="CustomShape 3"/>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What’s the problem?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175" name="CustomShape 2"/>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GB" sz="2200" spc="-1" strike="noStrike">
              <a:solidFill>
                <a:srgbClr val="000000"/>
              </a:solidFill>
              <a:latin typeface="Arial"/>
            </a:endParaRPr>
          </a:p>
        </p:txBody>
      </p:sp>
      <p:sp>
        <p:nvSpPr>
          <p:cNvPr id="176" name="CustomShape 3"/>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What’s the problem?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177" name="CustomShape 4"/>
          <p:cNvSpPr/>
          <p:nvPr/>
        </p:nvSpPr>
        <p:spPr>
          <a:xfrm>
            <a:off x="640080" y="3840480"/>
            <a:ext cx="1091520" cy="360000"/>
          </a:xfrm>
          <a:prstGeom prst="rect">
            <a:avLst/>
          </a:pr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78" name="CustomShape 5"/>
          <p:cNvSpPr/>
          <p:nvPr/>
        </p:nvSpPr>
        <p:spPr>
          <a:xfrm rot="10814400">
            <a:off x="1460880" y="3756960"/>
            <a:ext cx="1001160" cy="448560"/>
          </a:xfrm>
          <a:custGeom>
            <a:avLst/>
            <a:gdLst>
              <a:gd name="textAreaLeft" fmla="*/ 0 w 1001160"/>
              <a:gd name="textAreaRight" fmla="*/ 1001520 w 1001160"/>
              <a:gd name="textAreaTop" fmla="*/ 0 h 448560"/>
              <a:gd name="textAreaBottom" fmla="*/ 448920 h 448560"/>
            </a:gdLst>
            <a:ahLst/>
            <a:rect l="textAreaLeft" t="textAreaTop" r="textAreaRight" b="textAreaBottom"/>
            <a:pathLst>
              <a:path w="2799" h="1266">
                <a:moveTo>
                  <a:pt x="0" y="3"/>
                </a:moveTo>
                <a:lnTo>
                  <a:pt x="2798" y="0"/>
                </a:lnTo>
                <a:lnTo>
                  <a:pt x="1848" y="1264"/>
                </a:lnTo>
                <a:lnTo>
                  <a:pt x="951" y="1265"/>
                </a:lnTo>
                <a:lnTo>
                  <a:pt x="0" y="3"/>
                </a:lnTo>
              </a:path>
            </a:pathLst>
          </a:custGeom>
          <a:solidFill>
            <a:srgbClr val="808080"/>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180" name="CustomShape 2"/>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GB" sz="2200" spc="-1" strike="noStrike">
              <a:solidFill>
                <a:srgbClr val="000000"/>
              </a:solidFill>
              <a:latin typeface="Arial"/>
            </a:endParaRPr>
          </a:p>
        </p:txBody>
      </p:sp>
      <p:sp>
        <p:nvSpPr>
          <p:cNvPr id="181" name="CustomShape 3"/>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What’s the problem?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182" name="CustomShape 4"/>
          <p:cNvSpPr/>
          <p:nvPr/>
        </p:nvSpPr>
        <p:spPr>
          <a:xfrm>
            <a:off x="640080" y="3840480"/>
            <a:ext cx="1091520" cy="360000"/>
          </a:xfrm>
          <a:prstGeom prst="rect">
            <a:avLst/>
          </a:pr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83" name="CustomShape 5"/>
          <p:cNvSpPr/>
          <p:nvPr/>
        </p:nvSpPr>
        <p:spPr>
          <a:xfrm rot="10814400">
            <a:off x="1460880" y="3756960"/>
            <a:ext cx="1001160" cy="448560"/>
          </a:xfrm>
          <a:custGeom>
            <a:avLst/>
            <a:gdLst>
              <a:gd name="textAreaLeft" fmla="*/ 0 w 1001160"/>
              <a:gd name="textAreaRight" fmla="*/ 1001520 w 1001160"/>
              <a:gd name="textAreaTop" fmla="*/ 0 h 448560"/>
              <a:gd name="textAreaBottom" fmla="*/ 448920 h 448560"/>
            </a:gdLst>
            <a:ahLst/>
            <a:rect l="textAreaLeft" t="textAreaTop" r="textAreaRight" b="textAreaBottom"/>
            <a:pathLst>
              <a:path w="2799" h="1266">
                <a:moveTo>
                  <a:pt x="0" y="3"/>
                </a:moveTo>
                <a:lnTo>
                  <a:pt x="2798" y="0"/>
                </a:lnTo>
                <a:lnTo>
                  <a:pt x="1848" y="1264"/>
                </a:lnTo>
                <a:lnTo>
                  <a:pt x="951" y="1265"/>
                </a:lnTo>
                <a:lnTo>
                  <a:pt x="0" y="3"/>
                </a:lnTo>
              </a:path>
            </a:pathLst>
          </a:custGeom>
          <a:solidFill>
            <a:srgbClr val="808080"/>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84" name="CustomShape 6"/>
          <p:cNvSpPr/>
          <p:nvPr/>
        </p:nvSpPr>
        <p:spPr>
          <a:xfrm>
            <a:off x="2743200" y="3657600"/>
            <a:ext cx="1091520" cy="542880"/>
          </a:xfrm>
          <a:prstGeom prst="rect">
            <a:avLst/>
          </a:pr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85" name="CustomShape 7"/>
          <p:cNvSpPr/>
          <p:nvPr/>
        </p:nvSpPr>
        <p:spPr>
          <a:xfrm rot="10814400">
            <a:off x="3290040" y="3568680"/>
            <a:ext cx="1274760" cy="635400"/>
          </a:xfrm>
          <a:custGeom>
            <a:avLst/>
            <a:gdLst>
              <a:gd name="textAreaLeft" fmla="*/ 0 w 1274760"/>
              <a:gd name="textAreaRight" fmla="*/ 1275120 w 1274760"/>
              <a:gd name="textAreaTop" fmla="*/ 0 h 635400"/>
              <a:gd name="textAreaBottom" fmla="*/ 635760 h 635400"/>
            </a:gdLst>
            <a:ahLst/>
            <a:rect l="textAreaLeft" t="textAreaTop" r="textAreaRight" b="textAreaBottom"/>
            <a:pathLst>
              <a:path w="3559" h="1786">
                <a:moveTo>
                  <a:pt x="0" y="5"/>
                </a:moveTo>
                <a:lnTo>
                  <a:pt x="3558" y="0"/>
                </a:lnTo>
                <a:lnTo>
                  <a:pt x="2350" y="1783"/>
                </a:lnTo>
                <a:lnTo>
                  <a:pt x="1209" y="1785"/>
                </a:lnTo>
                <a:lnTo>
                  <a:pt x="0" y="5"/>
                </a:lnTo>
              </a:path>
            </a:pathLst>
          </a:custGeom>
          <a:solidFill>
            <a:srgbClr val="808080"/>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187" name="CustomShape 2"/>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GB" sz="2200" spc="-1" strike="noStrike">
              <a:solidFill>
                <a:srgbClr val="000000"/>
              </a:solidFill>
              <a:latin typeface="Arial"/>
            </a:endParaRPr>
          </a:p>
        </p:txBody>
      </p:sp>
      <p:sp>
        <p:nvSpPr>
          <p:cNvPr id="188" name="CustomShape 3"/>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What’s the problem?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189" name="CustomShape 4"/>
          <p:cNvSpPr/>
          <p:nvPr/>
        </p:nvSpPr>
        <p:spPr>
          <a:xfrm>
            <a:off x="640080" y="3840480"/>
            <a:ext cx="1091520" cy="360000"/>
          </a:xfrm>
          <a:prstGeom prst="rect">
            <a:avLst/>
          </a:pr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90" name="CustomShape 5"/>
          <p:cNvSpPr/>
          <p:nvPr/>
        </p:nvSpPr>
        <p:spPr>
          <a:xfrm rot="10814400">
            <a:off x="1460880" y="3756960"/>
            <a:ext cx="1001160" cy="448560"/>
          </a:xfrm>
          <a:custGeom>
            <a:avLst/>
            <a:gdLst>
              <a:gd name="textAreaLeft" fmla="*/ 0 w 1001160"/>
              <a:gd name="textAreaRight" fmla="*/ 1001520 w 1001160"/>
              <a:gd name="textAreaTop" fmla="*/ 0 h 448560"/>
              <a:gd name="textAreaBottom" fmla="*/ 448920 h 448560"/>
            </a:gdLst>
            <a:ahLst/>
            <a:rect l="textAreaLeft" t="textAreaTop" r="textAreaRight" b="textAreaBottom"/>
            <a:pathLst>
              <a:path w="2799" h="1266">
                <a:moveTo>
                  <a:pt x="0" y="3"/>
                </a:moveTo>
                <a:lnTo>
                  <a:pt x="2798" y="0"/>
                </a:lnTo>
                <a:lnTo>
                  <a:pt x="1848" y="1264"/>
                </a:lnTo>
                <a:lnTo>
                  <a:pt x="951" y="1265"/>
                </a:lnTo>
                <a:lnTo>
                  <a:pt x="0" y="3"/>
                </a:lnTo>
              </a:path>
            </a:pathLst>
          </a:custGeom>
          <a:solidFill>
            <a:srgbClr val="808080"/>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91" name="CustomShape 6"/>
          <p:cNvSpPr/>
          <p:nvPr/>
        </p:nvSpPr>
        <p:spPr>
          <a:xfrm>
            <a:off x="2743200" y="3657600"/>
            <a:ext cx="1091520" cy="542880"/>
          </a:xfrm>
          <a:prstGeom prst="rect">
            <a:avLst/>
          </a:pr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92" name="CustomShape 7"/>
          <p:cNvSpPr/>
          <p:nvPr/>
        </p:nvSpPr>
        <p:spPr>
          <a:xfrm rot="10814400">
            <a:off x="3290040" y="3568680"/>
            <a:ext cx="1274760" cy="635400"/>
          </a:xfrm>
          <a:custGeom>
            <a:avLst/>
            <a:gdLst>
              <a:gd name="textAreaLeft" fmla="*/ 0 w 1274760"/>
              <a:gd name="textAreaRight" fmla="*/ 1275120 w 1274760"/>
              <a:gd name="textAreaTop" fmla="*/ 0 h 635400"/>
              <a:gd name="textAreaBottom" fmla="*/ 635760 h 635400"/>
            </a:gdLst>
            <a:ahLst/>
            <a:rect l="textAreaLeft" t="textAreaTop" r="textAreaRight" b="textAreaBottom"/>
            <a:pathLst>
              <a:path w="3559" h="1786">
                <a:moveTo>
                  <a:pt x="0" y="5"/>
                </a:moveTo>
                <a:lnTo>
                  <a:pt x="3558" y="0"/>
                </a:lnTo>
                <a:lnTo>
                  <a:pt x="2350" y="1783"/>
                </a:lnTo>
                <a:lnTo>
                  <a:pt x="1209" y="1785"/>
                </a:lnTo>
                <a:lnTo>
                  <a:pt x="0" y="5"/>
                </a:lnTo>
              </a:path>
            </a:pathLst>
          </a:custGeom>
          <a:solidFill>
            <a:srgbClr val="808080"/>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93" name="CustomShape 8"/>
          <p:cNvSpPr/>
          <p:nvPr/>
        </p:nvSpPr>
        <p:spPr>
          <a:xfrm>
            <a:off x="5029200" y="3383280"/>
            <a:ext cx="1365840" cy="832680"/>
          </a:xfrm>
          <a:prstGeom prst="rect">
            <a:avLst/>
          </a:pr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94" name="CustomShape 9"/>
          <p:cNvSpPr/>
          <p:nvPr/>
        </p:nvSpPr>
        <p:spPr>
          <a:xfrm rot="10814400">
            <a:off x="5762520" y="3203640"/>
            <a:ext cx="1727280" cy="1012320"/>
          </a:xfrm>
          <a:custGeom>
            <a:avLst/>
            <a:gdLst>
              <a:gd name="textAreaLeft" fmla="*/ 0 w 1727280"/>
              <a:gd name="textAreaRight" fmla="*/ 1727640 w 1727280"/>
              <a:gd name="textAreaTop" fmla="*/ 0 h 1012320"/>
              <a:gd name="textAreaBottom" fmla="*/ 1012680 h 1012320"/>
            </a:gdLst>
            <a:ahLst/>
            <a:rect l="textAreaLeft" t="textAreaTop" r="textAreaRight" b="textAreaBottom"/>
            <a:pathLst>
              <a:path w="4816" h="2834">
                <a:moveTo>
                  <a:pt x="0" y="5"/>
                </a:moveTo>
                <a:lnTo>
                  <a:pt x="4815" y="0"/>
                </a:lnTo>
                <a:lnTo>
                  <a:pt x="3182" y="2831"/>
                </a:lnTo>
                <a:lnTo>
                  <a:pt x="1638" y="2833"/>
                </a:lnTo>
                <a:lnTo>
                  <a:pt x="0" y="5"/>
                </a:lnTo>
              </a:path>
            </a:pathLst>
          </a:custGeom>
          <a:solidFill>
            <a:srgbClr val="808080"/>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196" name="CustomShape 2"/>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Rising Sea Level</a:t>
            </a:r>
            <a:endParaRPr b="0" lang="en-GB" sz="2200" spc="-1" strike="noStrike">
              <a:solidFill>
                <a:srgbClr val="000000"/>
              </a:solidFill>
              <a:latin typeface="Arial"/>
            </a:endParaRPr>
          </a:p>
        </p:txBody>
      </p:sp>
      <p:sp>
        <p:nvSpPr>
          <p:cNvPr id="197" name="CustomShape 3"/>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What’s the problem?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198" name="CustomShape 4"/>
          <p:cNvSpPr/>
          <p:nvPr/>
        </p:nvSpPr>
        <p:spPr>
          <a:xfrm rot="10814400">
            <a:off x="8786520" y="3021480"/>
            <a:ext cx="2092320" cy="1199880"/>
          </a:xfrm>
          <a:custGeom>
            <a:avLst/>
            <a:gdLst>
              <a:gd name="textAreaLeft" fmla="*/ 0 w 2092320"/>
              <a:gd name="textAreaRight" fmla="*/ 2092680 w 2092320"/>
              <a:gd name="textAreaTop" fmla="*/ 0 h 1199880"/>
              <a:gd name="textAreaBottom" fmla="*/ 1200240 h 1199880"/>
            </a:gdLst>
            <a:ahLst/>
            <a:rect l="textAreaLeft" t="textAreaTop" r="textAreaRight" b="textAreaBottom"/>
            <a:pathLst>
              <a:path w="5830" h="3355">
                <a:moveTo>
                  <a:pt x="0" y="6"/>
                </a:moveTo>
                <a:lnTo>
                  <a:pt x="5829" y="0"/>
                </a:lnTo>
                <a:lnTo>
                  <a:pt x="3852" y="3352"/>
                </a:lnTo>
                <a:lnTo>
                  <a:pt x="1982" y="3354"/>
                </a:lnTo>
                <a:lnTo>
                  <a:pt x="0" y="6"/>
                </a:lnTo>
              </a:path>
            </a:pathLst>
          </a:custGeom>
          <a:solidFill>
            <a:srgbClr val="808080"/>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99" name="CustomShape 5"/>
          <p:cNvSpPr/>
          <p:nvPr/>
        </p:nvSpPr>
        <p:spPr>
          <a:xfrm>
            <a:off x="640080" y="3840480"/>
            <a:ext cx="1091520" cy="360000"/>
          </a:xfrm>
          <a:prstGeom prst="rect">
            <a:avLst/>
          </a:pr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00" name="CustomShape 6"/>
          <p:cNvSpPr/>
          <p:nvPr/>
        </p:nvSpPr>
        <p:spPr>
          <a:xfrm rot="10814400">
            <a:off x="1460880" y="3756960"/>
            <a:ext cx="1001160" cy="448560"/>
          </a:xfrm>
          <a:custGeom>
            <a:avLst/>
            <a:gdLst>
              <a:gd name="textAreaLeft" fmla="*/ 0 w 1001160"/>
              <a:gd name="textAreaRight" fmla="*/ 1001520 w 1001160"/>
              <a:gd name="textAreaTop" fmla="*/ 0 h 448560"/>
              <a:gd name="textAreaBottom" fmla="*/ 448920 h 448560"/>
            </a:gdLst>
            <a:ahLst/>
            <a:rect l="textAreaLeft" t="textAreaTop" r="textAreaRight" b="textAreaBottom"/>
            <a:pathLst>
              <a:path w="2799" h="1266">
                <a:moveTo>
                  <a:pt x="0" y="3"/>
                </a:moveTo>
                <a:lnTo>
                  <a:pt x="2798" y="0"/>
                </a:lnTo>
                <a:lnTo>
                  <a:pt x="1848" y="1264"/>
                </a:lnTo>
                <a:lnTo>
                  <a:pt x="951" y="1265"/>
                </a:lnTo>
                <a:lnTo>
                  <a:pt x="0" y="3"/>
                </a:lnTo>
              </a:path>
            </a:pathLst>
          </a:custGeom>
          <a:solidFill>
            <a:srgbClr val="808080"/>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01" name="CustomShape 7"/>
          <p:cNvSpPr/>
          <p:nvPr/>
        </p:nvSpPr>
        <p:spPr>
          <a:xfrm>
            <a:off x="2743200" y="3657600"/>
            <a:ext cx="1091520" cy="542880"/>
          </a:xfrm>
          <a:prstGeom prst="rect">
            <a:avLst/>
          </a:pr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02" name="CustomShape 8"/>
          <p:cNvSpPr/>
          <p:nvPr/>
        </p:nvSpPr>
        <p:spPr>
          <a:xfrm rot="10814400">
            <a:off x="3290040" y="3568680"/>
            <a:ext cx="1274760" cy="635400"/>
          </a:xfrm>
          <a:custGeom>
            <a:avLst/>
            <a:gdLst>
              <a:gd name="textAreaLeft" fmla="*/ 0 w 1274760"/>
              <a:gd name="textAreaRight" fmla="*/ 1275120 w 1274760"/>
              <a:gd name="textAreaTop" fmla="*/ 0 h 635400"/>
              <a:gd name="textAreaBottom" fmla="*/ 635760 h 635400"/>
            </a:gdLst>
            <a:ahLst/>
            <a:rect l="textAreaLeft" t="textAreaTop" r="textAreaRight" b="textAreaBottom"/>
            <a:pathLst>
              <a:path w="3559" h="1786">
                <a:moveTo>
                  <a:pt x="0" y="5"/>
                </a:moveTo>
                <a:lnTo>
                  <a:pt x="3558" y="0"/>
                </a:lnTo>
                <a:lnTo>
                  <a:pt x="2350" y="1783"/>
                </a:lnTo>
                <a:lnTo>
                  <a:pt x="1209" y="1785"/>
                </a:lnTo>
                <a:lnTo>
                  <a:pt x="0" y="5"/>
                </a:lnTo>
              </a:path>
            </a:pathLst>
          </a:custGeom>
          <a:solidFill>
            <a:srgbClr val="808080"/>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03" name="CustomShape 9"/>
          <p:cNvSpPr/>
          <p:nvPr/>
        </p:nvSpPr>
        <p:spPr>
          <a:xfrm>
            <a:off x="5029200" y="3383280"/>
            <a:ext cx="1365840" cy="832680"/>
          </a:xfrm>
          <a:prstGeom prst="rect">
            <a:avLst/>
          </a:pr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04" name="CustomShape 10"/>
          <p:cNvSpPr/>
          <p:nvPr/>
        </p:nvSpPr>
        <p:spPr>
          <a:xfrm rot="10814400">
            <a:off x="5762520" y="3203640"/>
            <a:ext cx="1727280" cy="1012320"/>
          </a:xfrm>
          <a:custGeom>
            <a:avLst/>
            <a:gdLst>
              <a:gd name="textAreaLeft" fmla="*/ 0 w 1727280"/>
              <a:gd name="textAreaRight" fmla="*/ 1727640 w 1727280"/>
              <a:gd name="textAreaTop" fmla="*/ 0 h 1012320"/>
              <a:gd name="textAreaBottom" fmla="*/ 1012680 h 1012320"/>
            </a:gdLst>
            <a:ahLst/>
            <a:rect l="textAreaLeft" t="textAreaTop" r="textAreaRight" b="textAreaBottom"/>
            <a:pathLst>
              <a:path w="4816" h="2834">
                <a:moveTo>
                  <a:pt x="0" y="5"/>
                </a:moveTo>
                <a:lnTo>
                  <a:pt x="4815" y="0"/>
                </a:lnTo>
                <a:lnTo>
                  <a:pt x="3182" y="2831"/>
                </a:lnTo>
                <a:lnTo>
                  <a:pt x="1638" y="2833"/>
                </a:lnTo>
                <a:lnTo>
                  <a:pt x="0" y="5"/>
                </a:lnTo>
              </a:path>
            </a:pathLst>
          </a:custGeom>
          <a:solidFill>
            <a:srgbClr val="808080"/>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05" name="CustomShape 11"/>
          <p:cNvSpPr/>
          <p:nvPr/>
        </p:nvSpPr>
        <p:spPr>
          <a:xfrm>
            <a:off x="9601200" y="2305440"/>
            <a:ext cx="268560" cy="39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200" spc="-1" strike="noStrike">
                <a:solidFill>
                  <a:srgbClr val="c9211e"/>
                </a:solidFill>
                <a:latin typeface="Arial"/>
                <a:ea typeface="DejaVu Sans"/>
              </a:rPr>
              <a:t>?</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07"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Catastrophe is the new “normal”</a:t>
            </a: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weather events occur more often and with increased intensity</a:t>
            </a: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100 year floods/droughts/etc. occur every 10 years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208"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Extreme Weather Events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10"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Catastrophe is the new “normal”</a:t>
            </a: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weather events occur more often and with increased intensity</a:t>
            </a: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100 year floods/droughts/etc. occur every 10 years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More and more parts of the world will become uninhabitable</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211"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Extreme Weather Events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13"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Catastrophe is the new “normal”</a:t>
            </a: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weather events occur more often and with increased intensity</a:t>
            </a: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100 year floods/droughts/etc. occur every 10 years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More and more parts of the world will become uninhabitable</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More inhabitants per m² that need to be cared for under extreme conditions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214"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Extreme Weather Events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16" name="CustomShape 2"/>
          <p:cNvSpPr/>
          <p:nvPr/>
        </p:nvSpPr>
        <p:spPr>
          <a:xfrm>
            <a:off x="335520" y="1268640"/>
            <a:ext cx="10744560" cy="5032080"/>
          </a:xfrm>
          <a:prstGeom prst="rect">
            <a:avLst/>
          </a:prstGeom>
          <a:noFill/>
          <a:ln w="0">
            <a:noFill/>
          </a:ln>
        </p:spPr>
        <p:style>
          <a:lnRef idx="0"/>
          <a:fillRef idx="0"/>
          <a:effectRef idx="0"/>
          <a:fontRef idx="minor"/>
        </p:style>
        <p:txBody>
          <a:bodyPr lIns="90000" rIns="90000" tIns="45000" bIns="45000" anchor="ctr">
            <a:noAutofit/>
          </a:bodyPr>
          <a:p>
            <a:pPr algn="ctr">
              <a:lnSpc>
                <a:spcPct val="150000"/>
              </a:lnSpc>
              <a:spcBef>
                <a:spcPts val="360"/>
              </a:spcBef>
              <a:tabLst>
                <a:tab algn="l" pos="0"/>
              </a:tabLst>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change is coming, whether you like it or not”</a:t>
            </a:r>
            <a:endParaRPr b="0" lang="en-GB" sz="1800" spc="-1" strike="noStrike">
              <a:solidFill>
                <a:srgbClr val="000000"/>
              </a:solidFill>
              <a:latin typeface="Arial"/>
            </a:endParaRPr>
          </a:p>
          <a:p>
            <a:pPr algn="ctr">
              <a:lnSpc>
                <a:spcPct val="150000"/>
              </a:lnSpc>
              <a:spcBef>
                <a:spcPts val="360"/>
              </a:spcBef>
              <a:tabLst>
                <a:tab algn="l" pos="0"/>
              </a:tabLst>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Greta Thunberg</a:t>
            </a:r>
            <a:endParaRPr b="0" lang="en-GB" sz="1800" spc="-1" strike="noStrike">
              <a:solidFill>
                <a:srgbClr val="000000"/>
              </a:solidFill>
              <a:latin typeface="Arial"/>
            </a:endParaRPr>
          </a:p>
          <a:p>
            <a:pPr algn="ctr">
              <a:lnSpc>
                <a:spcPct val="150000"/>
              </a:lnSpc>
              <a:spcBef>
                <a:spcPts val="360"/>
              </a:spcBef>
              <a:tabLst>
                <a:tab algn="l" pos="0"/>
              </a:tabLst>
            </a:pPr>
            <a:endParaRPr b="0" lang="en-GB" sz="1800" spc="-1" strike="noStrike">
              <a:solidFill>
                <a:srgbClr val="000000"/>
              </a:solidFill>
              <a:latin typeface="Arial"/>
            </a:endParaRPr>
          </a:p>
        </p:txBody>
      </p:sp>
      <p:sp>
        <p:nvSpPr>
          <p:cNvPr id="217" name="CustomShape 3"/>
          <p:cNvSpPr/>
          <p:nvPr/>
        </p:nvSpPr>
        <p:spPr>
          <a:xfrm>
            <a:off x="3724920" y="4788360"/>
            <a:ext cx="3965400" cy="3625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281"/>
              </a:spcBef>
              <a:tabLst>
                <a:tab algn="l" pos="0"/>
              </a:tabLst>
            </a:pPr>
            <a:r>
              <a:rPr b="0" lang="en-US" sz="1400" spc="-1" strike="noStrike" u="sng">
                <a:solidFill>
                  <a:srgbClr val="0000ff"/>
                </a:solidFill>
                <a:uFillTx/>
                <a:latin typeface="DejaVu Sans"/>
                <a:ea typeface="DejaVu Sans"/>
                <a:hlinkClick r:id="rId1"/>
              </a:rPr>
              <a:t>Click Me</a:t>
            </a:r>
            <a:endParaRPr b="0" lang="en-GB" sz="1400" spc="-1" strike="noStrike">
              <a:solidFill>
                <a:srgbClr val="000000"/>
              </a:solidFill>
              <a:latin typeface="Arial"/>
            </a:endParaRPr>
          </a:p>
        </p:txBody>
      </p:sp>
      <p:sp>
        <p:nvSpPr>
          <p:cNvPr id="218" name="CustomShape 4"/>
          <p:cNvSpPr/>
          <p:nvPr/>
        </p:nvSpPr>
        <p:spPr>
          <a:xfrm>
            <a:off x="263520" y="6411600"/>
            <a:ext cx="64720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Guardian News (2019) – https://www.youtube.com/watch?v=TMrtLsQbaok </a:t>
            </a:r>
            <a:endParaRPr b="0" lang="en-GB" sz="900" spc="-1" strike="noStrike">
              <a:solidFill>
                <a:srgbClr val="000000"/>
              </a:solidFill>
              <a:latin typeface="Arial"/>
            </a:endParaRPr>
          </a:p>
        </p:txBody>
      </p:sp>
      <p:sp>
        <p:nvSpPr>
          <p:cNvPr id="219" name="CustomShape 5"/>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Question 1 </a:t>
            </a:r>
            <a:endParaRPr b="0" lang="en-GB" sz="2400" spc="-1" strike="noStrike">
              <a:solidFill>
                <a:srgbClr val="000000"/>
              </a:solidFill>
              <a:latin typeface="Arial"/>
            </a:endParaRPr>
          </a:p>
        </p:txBody>
      </p:sp>
      <p:sp>
        <p:nvSpPr>
          <p:cNvPr id="103"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How old are you?</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Type your response in the poll field.</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21" name="CustomShape 2"/>
          <p:cNvSpPr/>
          <p:nvPr/>
        </p:nvSpPr>
        <p:spPr>
          <a:xfrm>
            <a:off x="263520" y="6411600"/>
            <a:ext cx="7776720" cy="400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"Landfill at Upernavik" by ulalume – https://www.flickr.com/photos/96649248@N00/43867280734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Christian Hüpfer – https://flic.kr/p/aKXw2F – </a:t>
            </a:r>
            <a:r>
              <a:rPr b="0" lang="en-US" sz="900" spc="-1" strike="noStrike" u="sng">
                <a:solidFill>
                  <a:srgbClr val="0000ff"/>
                </a:solidFill>
                <a:uFillTx/>
                <a:latin typeface="Roboto"/>
                <a:ea typeface="Roboto"/>
                <a:hlinkClick r:id="rId2"/>
              </a:rPr>
              <a:t>CC BY-SA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222" name="Grafik 221" descr=""/>
          <p:cNvPicPr/>
          <p:nvPr/>
        </p:nvPicPr>
        <p:blipFill>
          <a:blip r:embed="rId3"/>
          <a:stretch/>
        </p:blipFill>
        <p:spPr>
          <a:xfrm>
            <a:off x="548640" y="1645920"/>
            <a:ext cx="5113800" cy="3834000"/>
          </a:xfrm>
          <a:prstGeom prst="rect">
            <a:avLst/>
          </a:prstGeom>
          <a:ln w="0">
            <a:noFill/>
          </a:ln>
        </p:spPr>
      </p:pic>
      <p:pic>
        <p:nvPicPr>
          <p:cNvPr id="223" name="Grafik 222" descr=""/>
          <p:cNvPicPr/>
          <p:nvPr/>
        </p:nvPicPr>
        <p:blipFill>
          <a:blip r:embed="rId4"/>
          <a:stretch/>
        </p:blipFill>
        <p:spPr>
          <a:xfrm>
            <a:off x="6035040" y="2661120"/>
            <a:ext cx="4949280" cy="3276000"/>
          </a:xfrm>
          <a:prstGeom prst="rect">
            <a:avLst/>
          </a:prstGeom>
          <a:ln w="0">
            <a:noFill/>
          </a:ln>
        </p:spPr>
      </p:pic>
      <p:sp>
        <p:nvSpPr>
          <p:cNvPr id="224"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Waste </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26" name="CustomShape 2"/>
          <p:cNvSpPr/>
          <p:nvPr/>
        </p:nvSpPr>
        <p:spPr>
          <a:xfrm>
            <a:off x="335520" y="1268280"/>
            <a:ext cx="5876280" cy="43034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3 of the 10 dirtiest european coal plants are located in Poland</a:t>
            </a: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which country/countries are the other 7 dirtiest coal plants located?</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f the 10 dirtiest european coal plants are located in </a:t>
            </a:r>
            <a:r>
              <a:rPr b="1" lang="en-US" sz="1800" spc="-1" strike="noStrike">
                <a:solidFill>
                  <a:srgbClr val="ffffff"/>
                </a:solidFill>
                <a:latin typeface="DejaVu Sans"/>
                <a:ea typeface="DejaVu Sans"/>
              </a:rPr>
              <a:t>GERMANY</a:t>
            </a:r>
            <a:endParaRPr b="0" lang="en-GB" sz="1800" spc="-1" strike="noStrike">
              <a:solidFill>
                <a:srgbClr val="000000"/>
              </a:solidFill>
              <a:latin typeface="Arial"/>
            </a:endParaRPr>
          </a:p>
        </p:txBody>
      </p:sp>
      <p:sp>
        <p:nvSpPr>
          <p:cNvPr id="227" name="CustomShape 3"/>
          <p:cNvSpPr/>
          <p:nvPr/>
        </p:nvSpPr>
        <p:spPr>
          <a:xfrm>
            <a:off x="4206240" y="721800"/>
            <a:ext cx="1088640" cy="337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28" name="CustomShape 4"/>
          <p:cNvSpPr/>
          <p:nvPr/>
        </p:nvSpPr>
        <p:spPr>
          <a:xfrm>
            <a:off x="263520" y="6265440"/>
            <a:ext cx="7776720" cy="5378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https://ember-climate.org/insights/research/top-10-emitters-in-the-eu-ets-2021/</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John Englart – https://www.flickr.com/photos/takver/11308053925/ – </a:t>
            </a:r>
            <a:r>
              <a:rPr b="0" lang="en-US" sz="900" spc="-1" strike="noStrike" u="sng">
                <a:solidFill>
                  <a:srgbClr val="0000ff"/>
                </a:solidFill>
                <a:uFillTx/>
                <a:latin typeface="Roboto"/>
                <a:ea typeface="Roboto"/>
                <a:hlinkClick r:id="rId1"/>
              </a:rPr>
              <a:t>CC BY-SA 2.0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3. John Englart – https://www.flickr.com/photos/takver/51658831095/ – </a:t>
            </a:r>
            <a:r>
              <a:rPr b="0" lang="en-US" sz="900" spc="-1" strike="noStrike" u="sng">
                <a:solidFill>
                  <a:srgbClr val="0000ff"/>
                </a:solidFill>
                <a:uFillTx/>
                <a:latin typeface="Roboto"/>
                <a:ea typeface="Roboto"/>
                <a:hlinkClick r:id="rId2"/>
              </a:rPr>
              <a:t>CC BY-SA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229" name="Grafik 228" descr=""/>
          <p:cNvPicPr/>
          <p:nvPr/>
        </p:nvPicPr>
        <p:blipFill>
          <a:blip r:embed="rId3"/>
          <a:stretch/>
        </p:blipFill>
        <p:spPr>
          <a:xfrm>
            <a:off x="6949440" y="914400"/>
            <a:ext cx="3943800" cy="2838600"/>
          </a:xfrm>
          <a:prstGeom prst="rect">
            <a:avLst/>
          </a:prstGeom>
          <a:ln w="0">
            <a:noFill/>
          </a:ln>
        </p:spPr>
      </p:pic>
      <p:pic>
        <p:nvPicPr>
          <p:cNvPr id="230" name="Grafik 229" descr=""/>
          <p:cNvPicPr/>
          <p:nvPr/>
        </p:nvPicPr>
        <p:blipFill>
          <a:blip r:embed="rId4"/>
          <a:stretch/>
        </p:blipFill>
        <p:spPr>
          <a:xfrm>
            <a:off x="6949440" y="3931920"/>
            <a:ext cx="3971520" cy="2645640"/>
          </a:xfrm>
          <a:prstGeom prst="rect">
            <a:avLst/>
          </a:prstGeom>
          <a:ln w="0">
            <a:noFill/>
          </a:ln>
        </p:spPr>
      </p:pic>
      <p:sp>
        <p:nvSpPr>
          <p:cNvPr id="231" name="CustomShape 5"/>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Fossil Fuels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33" name="CustomShape 2"/>
          <p:cNvSpPr/>
          <p:nvPr/>
        </p:nvSpPr>
        <p:spPr>
          <a:xfrm>
            <a:off x="335520" y="1268280"/>
            <a:ext cx="5876280" cy="43034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3 of the 10 dirtiest European coal plants are located in Poland</a:t>
            </a: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which country/countries are the other 7 dirtiest coal plants located?</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lvl="1" marL="432000" indent="-2098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7 of the 10 dirtiest European coal plants are located in </a:t>
            </a:r>
            <a:r>
              <a:rPr b="1" lang="en-US" sz="1800" spc="-1" strike="noStrike">
                <a:solidFill>
                  <a:srgbClr val="000000"/>
                </a:solidFill>
                <a:latin typeface="DejaVu Sans"/>
                <a:ea typeface="DejaVu Sans"/>
              </a:rPr>
              <a:t>GERMANY</a:t>
            </a:r>
            <a:endParaRPr b="0" lang="en-GB" sz="1800" spc="-1" strike="noStrike">
              <a:solidFill>
                <a:srgbClr val="000000"/>
              </a:solidFill>
              <a:latin typeface="Arial"/>
            </a:endParaRPr>
          </a:p>
        </p:txBody>
      </p:sp>
      <p:sp>
        <p:nvSpPr>
          <p:cNvPr id="234" name="CustomShape 3"/>
          <p:cNvSpPr/>
          <p:nvPr/>
        </p:nvSpPr>
        <p:spPr>
          <a:xfrm>
            <a:off x="4206240" y="721800"/>
            <a:ext cx="1088640" cy="337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235" name="Grafik 234" descr=""/>
          <p:cNvPicPr/>
          <p:nvPr/>
        </p:nvPicPr>
        <p:blipFill>
          <a:blip r:embed="rId1"/>
          <a:stretch/>
        </p:blipFill>
        <p:spPr>
          <a:xfrm>
            <a:off x="6949440" y="914400"/>
            <a:ext cx="3943800" cy="2838600"/>
          </a:xfrm>
          <a:prstGeom prst="rect">
            <a:avLst/>
          </a:prstGeom>
          <a:ln w="0">
            <a:noFill/>
          </a:ln>
        </p:spPr>
      </p:pic>
      <p:pic>
        <p:nvPicPr>
          <p:cNvPr id="236" name="Grafik 235" descr=""/>
          <p:cNvPicPr/>
          <p:nvPr/>
        </p:nvPicPr>
        <p:blipFill>
          <a:blip r:embed="rId2"/>
          <a:stretch/>
        </p:blipFill>
        <p:spPr>
          <a:xfrm>
            <a:off x="6949440" y="3931920"/>
            <a:ext cx="3971520" cy="2645640"/>
          </a:xfrm>
          <a:prstGeom prst="rect">
            <a:avLst/>
          </a:prstGeom>
          <a:ln w="0">
            <a:noFill/>
          </a:ln>
        </p:spPr>
      </p:pic>
      <p:sp>
        <p:nvSpPr>
          <p:cNvPr id="237" name="CustomShape 4"/>
          <p:cNvSpPr/>
          <p:nvPr/>
        </p:nvSpPr>
        <p:spPr>
          <a:xfrm>
            <a:off x="263520" y="6265440"/>
            <a:ext cx="7776720" cy="5378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https://ember-climate.org/insights/research/top-10-emitters-in-the-eu-ets-2021/</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John Englart – https://www.flickr.com/photos/takver/11308053925/ – </a:t>
            </a:r>
            <a:r>
              <a:rPr b="0" lang="en-US" sz="900" spc="-1" strike="noStrike" u="sng">
                <a:solidFill>
                  <a:srgbClr val="0000ff"/>
                </a:solidFill>
                <a:uFillTx/>
                <a:latin typeface="Roboto"/>
                <a:ea typeface="Roboto"/>
                <a:hlinkClick r:id="rId3"/>
              </a:rPr>
              <a:t>CC BY-SA 2.0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3. John Englart – https://www.flickr.com/photos/takver/51658831095/ – </a:t>
            </a:r>
            <a:r>
              <a:rPr b="0" lang="en-US" sz="900" spc="-1" strike="noStrike" u="sng">
                <a:solidFill>
                  <a:srgbClr val="0000ff"/>
                </a:solidFill>
                <a:uFillTx/>
                <a:latin typeface="Roboto"/>
                <a:ea typeface="Roboto"/>
                <a:hlinkClick r:id="rId4"/>
              </a:rPr>
              <a:t>CC BY-SA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238" name="CustomShape 5"/>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Fossil Fuels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40" name="CustomShape 2"/>
          <p:cNvSpPr/>
          <p:nvPr/>
        </p:nvSpPr>
        <p:spPr>
          <a:xfrm>
            <a:off x="263520" y="6411600"/>
            <a:ext cx="77767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https://pxhere.com/en/photo/1040531 – Public Domain</a:t>
            </a:r>
            <a:endParaRPr b="0" lang="en-GB" sz="900" spc="-1" strike="noStrike">
              <a:solidFill>
                <a:srgbClr val="000000"/>
              </a:solidFill>
              <a:latin typeface="Arial"/>
            </a:endParaRPr>
          </a:p>
        </p:txBody>
      </p:sp>
      <p:sp>
        <p:nvSpPr>
          <p:cNvPr id="241"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Barren Land</a:t>
            </a:r>
            <a:endParaRPr b="0" lang="en-GB" sz="2200" spc="-1" strike="noStrike">
              <a:solidFill>
                <a:srgbClr val="000000"/>
              </a:solidFill>
              <a:latin typeface="Arial"/>
            </a:endParaRPr>
          </a:p>
        </p:txBody>
      </p:sp>
      <p:pic>
        <p:nvPicPr>
          <p:cNvPr id="242" name="Grafik 241" descr=""/>
          <p:cNvPicPr/>
          <p:nvPr/>
        </p:nvPicPr>
        <p:blipFill>
          <a:blip r:embed="rId1"/>
          <a:stretch/>
        </p:blipFill>
        <p:spPr>
          <a:xfrm>
            <a:off x="2763000" y="1645560"/>
            <a:ext cx="7015320" cy="4666680"/>
          </a:xfrm>
          <a:prstGeom prst="rect">
            <a:avLst/>
          </a:prstGeom>
          <a:ln w="0">
            <a:noFill/>
          </a:ln>
        </p:spPr>
      </p:pic>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44" name="CustomShape 2"/>
          <p:cNvSpPr/>
          <p:nvPr/>
        </p:nvSpPr>
        <p:spPr>
          <a:xfrm>
            <a:off x="263520" y="6411600"/>
            <a:ext cx="7776720" cy="3823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https://www.un.org/sustainabledevelopment/blog/2019/05/nature-decline-unprecedented-report/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Russ Morris – https://www.flickr.com/photos/russmorris/28320602639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245"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Mass Extinction</a:t>
            </a:r>
            <a:endParaRPr b="0" lang="en-GB" sz="2200" spc="-1" strike="noStrike">
              <a:solidFill>
                <a:srgbClr val="000000"/>
              </a:solidFill>
              <a:latin typeface="Arial"/>
            </a:endParaRPr>
          </a:p>
        </p:txBody>
      </p:sp>
      <p:pic>
        <p:nvPicPr>
          <p:cNvPr id="246" name="Grafik 245" descr=""/>
          <p:cNvPicPr/>
          <p:nvPr/>
        </p:nvPicPr>
        <p:blipFill>
          <a:blip r:embed="rId2"/>
          <a:stretch/>
        </p:blipFill>
        <p:spPr>
          <a:xfrm>
            <a:off x="6126480" y="1636920"/>
            <a:ext cx="4850640" cy="4850640"/>
          </a:xfrm>
          <a:prstGeom prst="rect">
            <a:avLst/>
          </a:prstGeom>
          <a:ln w="0">
            <a:noFill/>
          </a:ln>
        </p:spPr>
      </p:pic>
      <p:sp>
        <p:nvSpPr>
          <p:cNvPr id="247" name="CustomShape 4"/>
          <p:cNvSpPr/>
          <p:nvPr/>
        </p:nvSpPr>
        <p:spPr>
          <a:xfrm>
            <a:off x="335520" y="1268280"/>
            <a:ext cx="52376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Roughly 8 million species on Earth (incl. 5.5 million insect species)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Up to 1 million: species threatened with extinction, many within decades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highlight>
                  <a:srgbClr val="ffffff"/>
                </a:highlight>
                <a:latin typeface="DejaVu Sans"/>
                <a:ea typeface="DejaVu Sans"/>
              </a:rPr>
              <a:t>More than 40% of amphibian species threatened with extinction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49" name="CustomShape 2"/>
          <p:cNvSpPr/>
          <p:nvPr/>
        </p:nvSpPr>
        <p:spPr>
          <a:xfrm>
            <a:off x="263520" y="6411600"/>
            <a:ext cx="7776720" cy="3823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https://www.un.org/sustainabledevelopment/blog/2019/05/nature-decline-unprecedented-report/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Russ Morris – https://www.flickr.com/photos/russmorris/28320602639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250"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Mass Extinction</a:t>
            </a:r>
            <a:endParaRPr b="0" lang="en-GB" sz="2200" spc="-1" strike="noStrike">
              <a:solidFill>
                <a:srgbClr val="000000"/>
              </a:solidFill>
              <a:latin typeface="Arial"/>
            </a:endParaRPr>
          </a:p>
        </p:txBody>
      </p:sp>
      <p:pic>
        <p:nvPicPr>
          <p:cNvPr id="251" name="Grafik 250" descr=""/>
          <p:cNvPicPr/>
          <p:nvPr/>
        </p:nvPicPr>
        <p:blipFill>
          <a:blip r:embed="rId2"/>
          <a:stretch/>
        </p:blipFill>
        <p:spPr>
          <a:xfrm>
            <a:off x="6126480" y="1636920"/>
            <a:ext cx="4850640" cy="4850640"/>
          </a:xfrm>
          <a:prstGeom prst="rect">
            <a:avLst/>
          </a:prstGeom>
          <a:ln w="0">
            <a:noFill/>
          </a:ln>
        </p:spPr>
      </p:pic>
      <p:sp>
        <p:nvSpPr>
          <p:cNvPr id="252" name="CustomShape 4"/>
          <p:cNvSpPr/>
          <p:nvPr/>
        </p:nvSpPr>
        <p:spPr>
          <a:xfrm>
            <a:off x="335520" y="1268280"/>
            <a:ext cx="52376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Roughly 8 million species on Earth (incl. 5.5 million insect species)</a:t>
            </a: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 to 1 million: species threatened with extinction, many within decades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highlight>
                  <a:srgbClr val="ffffff"/>
                </a:highlight>
                <a:latin typeface="DejaVu Sans"/>
                <a:ea typeface="DejaVu Sans"/>
              </a:rPr>
              <a:t>More than 40% of amphibian species threatened with extinction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54" name="CustomShape 2"/>
          <p:cNvSpPr/>
          <p:nvPr/>
        </p:nvSpPr>
        <p:spPr>
          <a:xfrm>
            <a:off x="263520" y="6411600"/>
            <a:ext cx="7776720" cy="3823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https://www.un.org/sustainabledevelopment/blog/2019/05/nature-decline-unprecedented-report/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Russ Morris – https://www.flickr.com/photos/russmorris/28320602639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255"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Pollution – Mass Extinction</a:t>
            </a:r>
            <a:endParaRPr b="0" lang="en-GB" sz="2200" spc="-1" strike="noStrike">
              <a:solidFill>
                <a:srgbClr val="000000"/>
              </a:solidFill>
              <a:latin typeface="Arial"/>
            </a:endParaRPr>
          </a:p>
        </p:txBody>
      </p:sp>
      <p:pic>
        <p:nvPicPr>
          <p:cNvPr id="256" name="Grafik 255" descr=""/>
          <p:cNvPicPr/>
          <p:nvPr/>
        </p:nvPicPr>
        <p:blipFill>
          <a:blip r:embed="rId2"/>
          <a:stretch/>
        </p:blipFill>
        <p:spPr>
          <a:xfrm>
            <a:off x="6126480" y="1636920"/>
            <a:ext cx="4850640" cy="4850640"/>
          </a:xfrm>
          <a:prstGeom prst="rect">
            <a:avLst/>
          </a:prstGeom>
          <a:ln w="0">
            <a:noFill/>
          </a:ln>
        </p:spPr>
      </p:pic>
      <p:sp>
        <p:nvSpPr>
          <p:cNvPr id="257" name="CustomShape 4"/>
          <p:cNvSpPr/>
          <p:nvPr/>
        </p:nvSpPr>
        <p:spPr>
          <a:xfrm>
            <a:off x="335520" y="1268280"/>
            <a:ext cx="52376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Roughly 8 million species on Earth (incl. 5.5 million insect species)</a:t>
            </a: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 to 1 million: species threatened with extinction, many within decades</a:t>
            </a: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More than 40% of amphibian species threatened with extinction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CustomShape 1"/>
          <p:cNvSpPr/>
          <p:nvPr/>
        </p:nvSpPr>
        <p:spPr>
          <a:xfrm>
            <a:off x="263520" y="6411600"/>
            <a:ext cx="64710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Figure adapted from </a:t>
            </a:r>
            <a:r>
              <a:rPr b="0" lang="de-DE" sz="900" spc="-1" strike="noStrike" u="sng">
                <a:solidFill>
                  <a:srgbClr val="0000ff"/>
                </a:solidFill>
                <a:uFillTx/>
                <a:latin typeface="Roboto"/>
                <a:ea typeface="Roboto"/>
                <a:hlinkClick r:id="rId1"/>
              </a:rPr>
              <a:t>https://www.overshootday.org/newsroom/past-earth-overshoot-days/</a:t>
            </a:r>
            <a:endParaRPr b="0" lang="en-GB" sz="900" spc="-1" strike="noStrike">
              <a:solidFill>
                <a:srgbClr val="000000"/>
              </a:solidFill>
              <a:latin typeface="Arial"/>
            </a:endParaRPr>
          </a:p>
        </p:txBody>
      </p:sp>
      <p:graphicFrame>
        <p:nvGraphicFramePr>
          <p:cNvPr id="259" name="Diagramm 258"/>
          <p:cNvGraphicFramePr/>
          <p:nvPr/>
        </p:nvGraphicFramePr>
        <p:xfrm>
          <a:off x="611640" y="2185200"/>
          <a:ext cx="10218600" cy="4397760"/>
        </p:xfrm>
        <a:graphic>
          <a:graphicData uri="http://schemas.openxmlformats.org/drawingml/2006/chart">
            <c:chart xmlns:c="http://schemas.openxmlformats.org/drawingml/2006/chart" xmlns:r="http://schemas.openxmlformats.org/officeDocument/2006/relationships" r:id="rId2"/>
          </a:graphicData>
        </a:graphic>
      </p:graphicFrame>
      <p:sp>
        <p:nvSpPr>
          <p:cNvPr id="260" name="CustomShape 2"/>
          <p:cNvSpPr/>
          <p:nvPr/>
        </p:nvSpPr>
        <p:spPr>
          <a:xfrm>
            <a:off x="268560" y="223488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December</a:t>
            </a:r>
            <a:endParaRPr b="0" lang="en-GB" sz="600" spc="-1" strike="noStrike">
              <a:solidFill>
                <a:srgbClr val="000000"/>
              </a:solidFill>
              <a:latin typeface="Arial"/>
            </a:endParaRPr>
          </a:p>
        </p:txBody>
      </p:sp>
      <p:sp>
        <p:nvSpPr>
          <p:cNvPr id="261" name="CustomShape 3"/>
          <p:cNvSpPr/>
          <p:nvPr/>
        </p:nvSpPr>
        <p:spPr>
          <a:xfrm>
            <a:off x="268920" y="248724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November</a:t>
            </a:r>
            <a:endParaRPr b="0" lang="en-GB" sz="600" spc="-1" strike="noStrike">
              <a:solidFill>
                <a:srgbClr val="000000"/>
              </a:solidFill>
              <a:latin typeface="Arial"/>
            </a:endParaRPr>
          </a:p>
        </p:txBody>
      </p:sp>
      <p:sp>
        <p:nvSpPr>
          <p:cNvPr id="262" name="CustomShape 4"/>
          <p:cNvSpPr/>
          <p:nvPr/>
        </p:nvSpPr>
        <p:spPr>
          <a:xfrm>
            <a:off x="269280" y="536760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January</a:t>
            </a:r>
            <a:endParaRPr b="0" lang="en-GB" sz="600" spc="-1" strike="noStrike">
              <a:solidFill>
                <a:srgbClr val="000000"/>
              </a:solidFill>
              <a:latin typeface="Arial"/>
            </a:endParaRPr>
          </a:p>
        </p:txBody>
      </p:sp>
      <p:sp>
        <p:nvSpPr>
          <p:cNvPr id="263" name="CustomShape 5"/>
          <p:cNvSpPr/>
          <p:nvPr/>
        </p:nvSpPr>
        <p:spPr>
          <a:xfrm>
            <a:off x="269640" y="507996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February</a:t>
            </a:r>
            <a:endParaRPr b="0" lang="en-GB" sz="600" spc="-1" strike="noStrike">
              <a:solidFill>
                <a:srgbClr val="000000"/>
              </a:solidFill>
              <a:latin typeface="Arial"/>
            </a:endParaRPr>
          </a:p>
        </p:txBody>
      </p:sp>
      <p:sp>
        <p:nvSpPr>
          <p:cNvPr id="264" name="CustomShape 6"/>
          <p:cNvSpPr/>
          <p:nvPr/>
        </p:nvSpPr>
        <p:spPr>
          <a:xfrm>
            <a:off x="270000" y="479232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March</a:t>
            </a:r>
            <a:endParaRPr b="0" lang="en-GB" sz="600" spc="-1" strike="noStrike">
              <a:solidFill>
                <a:srgbClr val="000000"/>
              </a:solidFill>
              <a:latin typeface="Arial"/>
            </a:endParaRPr>
          </a:p>
        </p:txBody>
      </p:sp>
      <p:sp>
        <p:nvSpPr>
          <p:cNvPr id="265" name="CustomShape 7"/>
          <p:cNvSpPr/>
          <p:nvPr/>
        </p:nvSpPr>
        <p:spPr>
          <a:xfrm>
            <a:off x="268560" y="448488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April</a:t>
            </a:r>
            <a:endParaRPr b="0" lang="en-GB" sz="600" spc="-1" strike="noStrike">
              <a:solidFill>
                <a:srgbClr val="000000"/>
              </a:solidFill>
              <a:latin typeface="Arial"/>
            </a:endParaRPr>
          </a:p>
        </p:txBody>
      </p:sp>
      <p:sp>
        <p:nvSpPr>
          <p:cNvPr id="266" name="CustomShape 8"/>
          <p:cNvSpPr/>
          <p:nvPr/>
        </p:nvSpPr>
        <p:spPr>
          <a:xfrm>
            <a:off x="268560" y="420660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May</a:t>
            </a:r>
            <a:endParaRPr b="0" lang="en-GB" sz="600" spc="-1" strike="noStrike">
              <a:solidFill>
                <a:srgbClr val="000000"/>
              </a:solidFill>
              <a:latin typeface="Arial"/>
            </a:endParaRPr>
          </a:p>
        </p:txBody>
      </p:sp>
      <p:sp>
        <p:nvSpPr>
          <p:cNvPr id="267" name="CustomShape 9"/>
          <p:cNvSpPr/>
          <p:nvPr/>
        </p:nvSpPr>
        <p:spPr>
          <a:xfrm>
            <a:off x="268560" y="390708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June</a:t>
            </a:r>
            <a:endParaRPr b="0" lang="en-GB" sz="600" spc="-1" strike="noStrike">
              <a:solidFill>
                <a:srgbClr val="000000"/>
              </a:solidFill>
              <a:latin typeface="Arial"/>
            </a:endParaRPr>
          </a:p>
        </p:txBody>
      </p:sp>
      <p:sp>
        <p:nvSpPr>
          <p:cNvPr id="268" name="CustomShape 10"/>
          <p:cNvSpPr/>
          <p:nvPr/>
        </p:nvSpPr>
        <p:spPr>
          <a:xfrm>
            <a:off x="271440" y="360576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July</a:t>
            </a:r>
            <a:endParaRPr b="0" lang="en-GB" sz="600" spc="-1" strike="noStrike">
              <a:solidFill>
                <a:srgbClr val="000000"/>
              </a:solidFill>
              <a:latin typeface="Arial"/>
            </a:endParaRPr>
          </a:p>
        </p:txBody>
      </p:sp>
      <p:sp>
        <p:nvSpPr>
          <p:cNvPr id="269" name="CustomShape 11"/>
          <p:cNvSpPr/>
          <p:nvPr/>
        </p:nvSpPr>
        <p:spPr>
          <a:xfrm>
            <a:off x="271800" y="331812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August</a:t>
            </a:r>
            <a:endParaRPr b="0" lang="en-GB" sz="600" spc="-1" strike="noStrike">
              <a:solidFill>
                <a:srgbClr val="000000"/>
              </a:solidFill>
              <a:latin typeface="Arial"/>
            </a:endParaRPr>
          </a:p>
        </p:txBody>
      </p:sp>
      <p:sp>
        <p:nvSpPr>
          <p:cNvPr id="270" name="CustomShape 12"/>
          <p:cNvSpPr/>
          <p:nvPr/>
        </p:nvSpPr>
        <p:spPr>
          <a:xfrm>
            <a:off x="272160" y="303048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September</a:t>
            </a:r>
            <a:endParaRPr b="0" lang="en-GB" sz="600" spc="-1" strike="noStrike">
              <a:solidFill>
                <a:srgbClr val="000000"/>
              </a:solidFill>
              <a:latin typeface="Arial"/>
            </a:endParaRPr>
          </a:p>
        </p:txBody>
      </p:sp>
      <p:sp>
        <p:nvSpPr>
          <p:cNvPr id="271" name="CustomShape 13"/>
          <p:cNvSpPr/>
          <p:nvPr/>
        </p:nvSpPr>
        <p:spPr>
          <a:xfrm>
            <a:off x="272520" y="2742840"/>
            <a:ext cx="679680" cy="172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US" sz="600" spc="-1" strike="noStrike">
                <a:solidFill>
                  <a:srgbClr val="000000"/>
                </a:solidFill>
                <a:latin typeface="DejaVu Sans"/>
                <a:ea typeface="DejaVu Sans"/>
              </a:rPr>
              <a:t>October</a:t>
            </a:r>
            <a:endParaRPr b="0" lang="en-GB" sz="600" spc="-1" strike="noStrike">
              <a:solidFill>
                <a:srgbClr val="000000"/>
              </a:solidFill>
              <a:latin typeface="Arial"/>
            </a:endParaRPr>
          </a:p>
        </p:txBody>
      </p:sp>
      <p:pic>
        <p:nvPicPr>
          <p:cNvPr id="272" name="Grafik 271" descr=""/>
          <p:cNvPicPr/>
          <p:nvPr/>
        </p:nvPicPr>
        <p:blipFill>
          <a:blip r:embed="rId3"/>
          <a:stretch/>
        </p:blipFill>
        <p:spPr>
          <a:xfrm>
            <a:off x="9896760" y="1638000"/>
            <a:ext cx="812520" cy="494640"/>
          </a:xfrm>
          <a:prstGeom prst="rect">
            <a:avLst/>
          </a:prstGeom>
          <a:ln w="0">
            <a:noFill/>
          </a:ln>
        </p:spPr>
      </p:pic>
      <p:pic>
        <p:nvPicPr>
          <p:cNvPr id="273" name="Grafik 272" descr=""/>
          <p:cNvPicPr/>
          <p:nvPr/>
        </p:nvPicPr>
        <p:blipFill>
          <a:blip r:embed="rId4"/>
          <a:srcRect l="0" t="0" r="44154" b="0"/>
          <a:stretch/>
        </p:blipFill>
        <p:spPr>
          <a:xfrm>
            <a:off x="990360" y="1585440"/>
            <a:ext cx="450720" cy="494640"/>
          </a:xfrm>
          <a:prstGeom prst="rect">
            <a:avLst/>
          </a:prstGeom>
          <a:ln w="0">
            <a:noFill/>
          </a:ln>
        </p:spPr>
      </p:pic>
      <p:sp>
        <p:nvSpPr>
          <p:cNvPr id="274" name="CustomShape 14"/>
          <p:cNvSpPr/>
          <p:nvPr/>
        </p:nvSpPr>
        <p:spPr>
          <a:xfrm>
            <a:off x="918360" y="2005200"/>
            <a:ext cx="753120" cy="21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900" spc="-1" strike="noStrike">
                <a:solidFill>
                  <a:srgbClr val="000000"/>
                </a:solidFill>
                <a:latin typeface="DejaVu Sans"/>
                <a:ea typeface="DejaVu Sans"/>
              </a:rPr>
              <a:t>1 Earth</a:t>
            </a:r>
            <a:endParaRPr b="0" lang="en-GB" sz="900" spc="-1" strike="noStrike">
              <a:solidFill>
                <a:srgbClr val="000000"/>
              </a:solidFill>
              <a:latin typeface="Arial"/>
            </a:endParaRPr>
          </a:p>
        </p:txBody>
      </p:sp>
      <p:sp>
        <p:nvSpPr>
          <p:cNvPr id="275" name="CustomShape 15"/>
          <p:cNvSpPr/>
          <p:nvPr/>
        </p:nvSpPr>
        <p:spPr>
          <a:xfrm>
            <a:off x="9918360" y="2034720"/>
            <a:ext cx="1091880" cy="352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900" spc="-1" strike="noStrike">
                <a:solidFill>
                  <a:srgbClr val="000000"/>
                </a:solidFill>
                <a:latin typeface="DejaVu Sans"/>
                <a:ea typeface="DejaVu Sans"/>
              </a:rPr>
              <a:t>1.75 Earths</a:t>
            </a:r>
            <a:endParaRPr b="0" lang="en-GB" sz="900" spc="-1" strike="noStrike">
              <a:solidFill>
                <a:srgbClr val="000000"/>
              </a:solidFill>
              <a:latin typeface="Arial"/>
            </a:endParaRPr>
          </a:p>
        </p:txBody>
      </p:sp>
      <p:sp>
        <p:nvSpPr>
          <p:cNvPr id="276" name="CustomShape 16"/>
          <p:cNvSpPr/>
          <p:nvPr/>
        </p:nvSpPr>
        <p:spPr>
          <a:xfrm>
            <a:off x="182880" y="1697040"/>
            <a:ext cx="10743480" cy="4942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600" spc="-1" strike="noStrike">
                <a:solidFill>
                  <a:srgbClr val="000000"/>
                </a:solidFill>
                <a:latin typeface="DejaVu Sans"/>
                <a:ea typeface="DejaVu Sans"/>
              </a:rPr>
              <a:t>Earth Overshoot Day </a:t>
            </a:r>
            <a:endParaRPr b="0" lang="en-GB" sz="1600" spc="-1" strike="noStrike">
              <a:solidFill>
                <a:srgbClr val="000000"/>
              </a:solidFill>
              <a:latin typeface="Arial"/>
            </a:endParaRPr>
          </a:p>
          <a:p>
            <a:pPr algn="ctr">
              <a:lnSpc>
                <a:spcPct val="100000"/>
              </a:lnSpc>
            </a:pPr>
            <a:r>
              <a:rPr b="0" lang="en-US" sz="1600" spc="-1" strike="noStrike">
                <a:solidFill>
                  <a:srgbClr val="000000"/>
                </a:solidFill>
                <a:latin typeface="DejaVu Sans"/>
                <a:ea typeface="DejaVu Sans"/>
              </a:rPr>
              <a:t>1970-2022</a:t>
            </a:r>
            <a:endParaRPr b="0" lang="en-GB" sz="1600" spc="-1" strike="noStrike">
              <a:solidFill>
                <a:srgbClr val="000000"/>
              </a:solidFill>
              <a:latin typeface="Arial"/>
            </a:endParaRPr>
          </a:p>
        </p:txBody>
      </p:sp>
      <p:sp>
        <p:nvSpPr>
          <p:cNvPr id="277" name="CustomShape 17"/>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78" name="CustomShape 18"/>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Resources – Overconsumption </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280" name="Grafik 279" descr=""/>
          <p:cNvPicPr/>
          <p:nvPr/>
        </p:nvPicPr>
        <p:blipFill>
          <a:blip r:embed="rId1"/>
          <a:stretch/>
        </p:blipFill>
        <p:spPr>
          <a:xfrm>
            <a:off x="2194920" y="1371600"/>
            <a:ext cx="4565520" cy="4957200"/>
          </a:xfrm>
          <a:prstGeom prst="rect">
            <a:avLst/>
          </a:prstGeom>
          <a:ln w="0">
            <a:noFill/>
          </a:ln>
        </p:spPr>
      </p:pic>
      <p:sp>
        <p:nvSpPr>
          <p:cNvPr id="281" name="CustomShape 2"/>
          <p:cNvSpPr/>
          <p:nvPr/>
        </p:nvSpPr>
        <p:spPr>
          <a:xfrm>
            <a:off x="263520" y="6411600"/>
            <a:ext cx="77767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XR Strategiepapier 2022 – Pusteblumen und Hype. Bilder: Sebastian Höhn, Joe Pohl, Sandra Doneck, Alessandro Brönnimann</a:t>
            </a:r>
            <a:endParaRPr b="0" lang="en-GB" sz="900" spc="-1" strike="noStrike">
              <a:solidFill>
                <a:srgbClr val="000000"/>
              </a:solidFill>
              <a:latin typeface="Arial"/>
            </a:endParaRPr>
          </a:p>
        </p:txBody>
      </p:sp>
      <p:sp>
        <p:nvSpPr>
          <p:cNvPr id="282" name="CustomShape 3"/>
          <p:cNvSpPr/>
          <p:nvPr/>
        </p:nvSpPr>
        <p:spPr>
          <a:xfrm>
            <a:off x="6858000" y="1554480"/>
            <a:ext cx="3742920" cy="2919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 am afraid of losing my child to a resource war because of a climate collapse”</a:t>
            </a:r>
            <a:endParaRPr b="0" lang="en-GB" sz="1800" spc="-1" strike="noStrike">
              <a:solidFill>
                <a:srgbClr val="000000"/>
              </a:solidFill>
              <a:latin typeface="Arial"/>
            </a:endParaRPr>
          </a:p>
        </p:txBody>
      </p:sp>
      <p:sp>
        <p:nvSpPr>
          <p:cNvPr id="283" name="CustomShape 4"/>
          <p:cNvSpPr/>
          <p:nvPr/>
        </p:nvSpPr>
        <p:spPr>
          <a:xfrm>
            <a:off x="7498080" y="4023360"/>
            <a:ext cx="3742920" cy="29199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84" name="CustomShape 5"/>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85" name="CustomShape 6"/>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287" name="Grafik 286" descr=""/>
          <p:cNvPicPr/>
          <p:nvPr/>
        </p:nvPicPr>
        <p:blipFill>
          <a:blip r:embed="rId1"/>
          <a:stretch/>
        </p:blipFill>
        <p:spPr>
          <a:xfrm>
            <a:off x="2194920" y="1371600"/>
            <a:ext cx="4565520" cy="4957200"/>
          </a:xfrm>
          <a:prstGeom prst="rect">
            <a:avLst/>
          </a:prstGeom>
          <a:ln w="0">
            <a:noFill/>
          </a:ln>
        </p:spPr>
      </p:pic>
      <p:sp>
        <p:nvSpPr>
          <p:cNvPr id="288" name="CustomShape 2"/>
          <p:cNvSpPr/>
          <p:nvPr/>
        </p:nvSpPr>
        <p:spPr>
          <a:xfrm>
            <a:off x="263520" y="6411600"/>
            <a:ext cx="77767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XR Strategiepapier 2022 – Pusteblumen und Hype. Bilder: Sebastian Höhn, Joe Pohl, Sandra Doneck, Alessandro Brönnimann</a:t>
            </a:r>
            <a:endParaRPr b="0" lang="en-GB" sz="900" spc="-1" strike="noStrike">
              <a:solidFill>
                <a:srgbClr val="000000"/>
              </a:solidFill>
              <a:latin typeface="Arial"/>
            </a:endParaRPr>
          </a:p>
        </p:txBody>
      </p:sp>
      <p:sp>
        <p:nvSpPr>
          <p:cNvPr id="289" name="CustomShape 3"/>
          <p:cNvSpPr/>
          <p:nvPr/>
        </p:nvSpPr>
        <p:spPr>
          <a:xfrm>
            <a:off x="6858000" y="1554480"/>
            <a:ext cx="3742920" cy="2919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 am afraid of losing my child to a resource war because of a climate collapse”</a:t>
            </a:r>
            <a:endParaRPr b="0" lang="en-GB" sz="1800" spc="-1" strike="noStrike">
              <a:solidFill>
                <a:srgbClr val="000000"/>
              </a:solidFill>
              <a:latin typeface="Arial"/>
            </a:endParaRPr>
          </a:p>
        </p:txBody>
      </p:sp>
      <p:sp>
        <p:nvSpPr>
          <p:cNvPr id="290" name="CustomShape 4"/>
          <p:cNvSpPr/>
          <p:nvPr/>
        </p:nvSpPr>
        <p:spPr>
          <a:xfrm>
            <a:off x="7498080" y="4023360"/>
            <a:ext cx="3742920" cy="2919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Our </a:t>
            </a:r>
            <a:r>
              <a:rPr b="0" i="1" lang="en-US" sz="1800" spc="-1" strike="noStrike" u="sng">
                <a:solidFill>
                  <a:srgbClr val="000000"/>
                </a:solidFill>
                <a:uFillTx/>
                <a:latin typeface="DejaVu Sans"/>
                <a:ea typeface="DejaVu Sans"/>
              </a:rPr>
              <a:t>parents</a:t>
            </a:r>
            <a:r>
              <a:rPr b="0" i="1" lang="en-US" sz="1800" spc="-1" strike="noStrike">
                <a:solidFill>
                  <a:srgbClr val="000000"/>
                </a:solidFill>
                <a:latin typeface="DejaVu Sans"/>
                <a:ea typeface="DejaVu Sans"/>
              </a:rPr>
              <a:t> will die of old age, our </a:t>
            </a:r>
            <a:r>
              <a:rPr b="0" i="1" lang="en-US" sz="1800" spc="-1" strike="noStrike" u="sng">
                <a:solidFill>
                  <a:srgbClr val="000000"/>
                </a:solidFill>
                <a:uFillTx/>
                <a:latin typeface="DejaVu Sans"/>
                <a:ea typeface="DejaVu Sans"/>
              </a:rPr>
              <a:t>children</a:t>
            </a:r>
            <a:r>
              <a:rPr b="0" i="1" lang="en-US" sz="1800" spc="-1" strike="noStrike">
                <a:solidFill>
                  <a:srgbClr val="000000"/>
                </a:solidFill>
                <a:latin typeface="DejaVu Sans"/>
                <a:ea typeface="DejaVu Sans"/>
              </a:rPr>
              <a:t> will die of climate change”</a:t>
            </a:r>
            <a:endParaRPr b="0" lang="en-GB" sz="1800" spc="-1" strike="noStrike">
              <a:solidFill>
                <a:srgbClr val="000000"/>
              </a:solidFill>
              <a:latin typeface="Arial"/>
            </a:endParaRPr>
          </a:p>
        </p:txBody>
      </p:sp>
      <p:sp>
        <p:nvSpPr>
          <p:cNvPr id="291" name="CustomShape 5"/>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292" name="CustomShape 6"/>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Question 2 </a:t>
            </a:r>
            <a:endParaRPr b="0" lang="en-GB" sz="2400" spc="-1" strike="noStrike">
              <a:solidFill>
                <a:srgbClr val="000000"/>
              </a:solidFill>
              <a:latin typeface="Arial"/>
            </a:endParaRPr>
          </a:p>
        </p:txBody>
      </p:sp>
      <p:sp>
        <p:nvSpPr>
          <p:cNvPr id="105"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At which university do you study?</a:t>
            </a:r>
            <a:endParaRPr b="0" lang="en-GB" sz="1800" spc="-1" strike="noStrike">
              <a:solidFill>
                <a:srgbClr val="000000"/>
              </a:solidFill>
              <a:latin typeface="Arial"/>
            </a:endParaRPr>
          </a:p>
          <a:p>
            <a:pPr lvl="1" marL="432000" indent="-2098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TU Clausthal</a:t>
            </a:r>
            <a:endParaRPr b="0" lang="en-GB" sz="1800" spc="-1" strike="noStrike">
              <a:solidFill>
                <a:srgbClr val="000000"/>
              </a:solidFill>
              <a:latin typeface="Arial"/>
            </a:endParaRPr>
          </a:p>
          <a:p>
            <a:pPr lvl="1" marL="432000" indent="-2098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 Ostfalia</a:t>
            </a:r>
            <a:endParaRPr b="0" lang="en-GB" sz="1800" spc="-1" strike="noStrike">
              <a:solidFill>
                <a:srgbClr val="000000"/>
              </a:solidFill>
              <a:latin typeface="Arial"/>
            </a:endParaRPr>
          </a:p>
          <a:p>
            <a:pPr lvl="1" marL="432000" indent="-2098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 Göttingen</a:t>
            </a:r>
            <a:endParaRPr b="0" lang="en-GB" sz="1800" spc="-1" strike="noStrike">
              <a:solidFill>
                <a:srgbClr val="000000"/>
              </a:solidFill>
              <a:latin typeface="Arial"/>
            </a:endParaRPr>
          </a:p>
          <a:p>
            <a:pPr lvl="1" marL="432000" indent="-2098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 other / not a student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3 Key Challenges of the 21</a:t>
            </a:r>
            <a:r>
              <a:rPr b="1" lang="en-US" sz="2400" spc="-1" strike="noStrike" baseline="30000">
                <a:solidFill>
                  <a:srgbClr val="000000"/>
                </a:solidFill>
                <a:latin typeface="DejaVu Sans"/>
                <a:ea typeface="DejaVu Sans"/>
              </a:rPr>
              <a:t>st</a:t>
            </a:r>
            <a:r>
              <a:rPr b="1" lang="en-US" sz="2400" spc="-1" strike="noStrike">
                <a:solidFill>
                  <a:srgbClr val="000000"/>
                </a:solidFill>
                <a:latin typeface="DejaVu Sans"/>
                <a:ea typeface="DejaVu Sans"/>
              </a:rPr>
              <a:t> Century</a:t>
            </a:r>
            <a:endParaRPr b="0" lang="en-GB" sz="2400" spc="-1" strike="noStrike">
              <a:solidFill>
                <a:srgbClr val="000000"/>
              </a:solidFill>
              <a:latin typeface="Arial"/>
            </a:endParaRPr>
          </a:p>
        </p:txBody>
      </p:sp>
      <p:sp>
        <p:nvSpPr>
          <p:cNvPr id="294"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Climate change / adaption to climate change</a:t>
            </a:r>
            <a:endParaRPr b="0" lang="en-GB" sz="1800" spc="-1" strike="noStrike">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Environmental pollution</a:t>
            </a:r>
            <a:endParaRPr b="0" lang="en-GB" sz="1800" spc="-1" strike="noStrike">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Dwindling non-renewable resources</a:t>
            </a:r>
            <a:endParaRPr b="0" lang="en-GB" sz="1800" spc="-1" strike="noStrike">
              <a:solidFill>
                <a:srgbClr val="000000"/>
              </a:solidFill>
              <a:latin typeface="Arial"/>
            </a:endParaRPr>
          </a:p>
        </p:txBody>
      </p:sp>
      <p:sp>
        <p:nvSpPr>
          <p:cNvPr id="295" name="CustomShape 3"/>
          <p:cNvSpPr/>
          <p:nvPr/>
        </p:nvSpPr>
        <p:spPr>
          <a:xfrm>
            <a:off x="4206240" y="721800"/>
            <a:ext cx="1088640" cy="337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335520" y="4406760"/>
            <a:ext cx="10740600" cy="134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Is this really still a Problem?</a:t>
            </a:r>
            <a:endParaRPr b="0" lang="en-GB" sz="3000" spc="-1" strike="noStrike">
              <a:solidFill>
                <a:srgbClr val="000000"/>
              </a:solidFill>
              <a:latin typeface="Arial"/>
            </a:endParaRPr>
          </a:p>
        </p:txBody>
      </p:sp>
      <p:sp>
        <p:nvSpPr>
          <p:cNvPr id="297" name="CustomShape 2"/>
          <p:cNvSpPr/>
          <p:nvPr/>
        </p:nvSpPr>
        <p:spPr>
          <a:xfrm>
            <a:off x="335520" y="2906640"/>
            <a:ext cx="10740600" cy="148752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99"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1" lang="en-US" sz="2600" spc="-1" strike="noStrike">
                <a:solidFill>
                  <a:srgbClr val="000000"/>
                </a:solidFill>
                <a:latin typeface="DejaVu Sans"/>
                <a:ea typeface="DejaVu Sans"/>
              </a:rPr>
              <a:t>Yes!</a:t>
            </a:r>
            <a:endParaRPr b="0" lang="en-GB" sz="2600" spc="-1" strike="noStrike">
              <a:solidFill>
                <a:srgbClr val="000000"/>
              </a:solidFill>
              <a:latin typeface="Arial"/>
            </a:endParaRPr>
          </a:p>
        </p:txBody>
      </p:sp>
      <p:sp>
        <p:nvSpPr>
          <p:cNvPr id="300" name="CustomShape 3"/>
          <p:cNvSpPr/>
          <p:nvPr/>
        </p:nvSpPr>
        <p:spPr>
          <a:xfrm>
            <a:off x="4206240" y="721800"/>
            <a:ext cx="1088640" cy="337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01" name="CustomShape 4"/>
          <p:cNvSpPr/>
          <p:nvPr/>
        </p:nvSpPr>
        <p:spPr>
          <a:xfrm>
            <a:off x="865800" y="2859480"/>
            <a:ext cx="9924840" cy="1876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302" name="CustomShape 5"/>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Is This Really Still a Problem?</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3"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Is This Really Still a Problem?</a:t>
            </a:r>
            <a:endParaRPr b="0" lang="en-GB" sz="2400" spc="-1" strike="noStrike">
              <a:solidFill>
                <a:srgbClr val="000000"/>
              </a:solidFill>
              <a:latin typeface="Arial"/>
            </a:endParaRPr>
          </a:p>
        </p:txBody>
      </p:sp>
      <p:sp>
        <p:nvSpPr>
          <p:cNvPr id="304" name="CustomShape 2"/>
          <p:cNvSpPr/>
          <p:nvPr/>
        </p:nvSpPr>
        <p:spPr>
          <a:xfrm>
            <a:off x="263520" y="6036840"/>
            <a:ext cx="7776720" cy="711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Vauxford – https://commons.wikimedia.org/wiki/File:2018_Tesla_Model_S_75D.jpg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Marco Verch – https://www.flickr.com/photos/30478819@N08/51303997289/in/photostream/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3. https://pxhere.com/en/photo/1081335 –</a:t>
            </a:r>
            <a:r>
              <a:rPr b="0" lang="en-US" sz="900" spc="-1" strike="noStrike" u="sng">
                <a:solidFill>
                  <a:srgbClr val="0000ff"/>
                </a:solidFill>
                <a:uFillTx/>
                <a:latin typeface="Roboto"/>
                <a:ea typeface="Roboto"/>
                <a:hlinkClick r:id="rId3"/>
              </a:rPr>
              <a:t> CC0 1.0.</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4. epSos.de – https://commons.wikimedia.org/wiki/File:Colorful_Recycling_Containers_for_Trash.jpg – </a:t>
            </a:r>
            <a:r>
              <a:rPr b="0" lang="en-US" sz="900" spc="-1" strike="noStrike" u="sng">
                <a:solidFill>
                  <a:srgbClr val="0000ff"/>
                </a:solidFill>
                <a:uFillTx/>
                <a:latin typeface="Roboto"/>
                <a:ea typeface="Roboto"/>
                <a:hlinkClick r:id="rId4"/>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05" name="CustomShape 3"/>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306" name="Grafik 305" descr=""/>
          <p:cNvPicPr/>
          <p:nvPr/>
        </p:nvPicPr>
        <p:blipFill>
          <a:blip r:embed="rId5"/>
          <a:stretch/>
        </p:blipFill>
        <p:spPr>
          <a:xfrm>
            <a:off x="432720" y="1264320"/>
            <a:ext cx="4500000" cy="2388240"/>
          </a:xfrm>
          <a:prstGeom prst="rect">
            <a:avLst/>
          </a:prstGeom>
          <a:ln w="0">
            <a:noFill/>
          </a:ln>
        </p:spPr>
      </p:pic>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Is This Really Still a Problem?</a:t>
            </a:r>
            <a:endParaRPr b="0" lang="en-GB" sz="2400" spc="-1" strike="noStrike">
              <a:solidFill>
                <a:srgbClr val="000000"/>
              </a:solidFill>
              <a:latin typeface="Arial"/>
            </a:endParaRPr>
          </a:p>
        </p:txBody>
      </p:sp>
      <p:sp>
        <p:nvSpPr>
          <p:cNvPr id="308" name="CustomShape 2"/>
          <p:cNvSpPr/>
          <p:nvPr/>
        </p:nvSpPr>
        <p:spPr>
          <a:xfrm>
            <a:off x="263520" y="6036840"/>
            <a:ext cx="7776720" cy="711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Vauxford – https://commons.wikimedia.org/wiki/File:2018_Tesla_Model_S_75D.jpg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Marco Verch – https://www.flickr.com/photos/30478819@N08/51303997289/in/photostream/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3. https://pxhere.com/en/photo/1081335 –</a:t>
            </a:r>
            <a:r>
              <a:rPr b="0" lang="en-US" sz="900" spc="-1" strike="noStrike" u="sng">
                <a:solidFill>
                  <a:srgbClr val="0000ff"/>
                </a:solidFill>
                <a:uFillTx/>
                <a:latin typeface="Roboto"/>
                <a:ea typeface="Roboto"/>
                <a:hlinkClick r:id="rId3"/>
              </a:rPr>
              <a:t> CC0 1.0.</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4. epSos.de – https://commons.wikimedia.org/wiki/File:Colorful_Recycling_Containers_for_Trash.jpg – </a:t>
            </a:r>
            <a:r>
              <a:rPr b="0" lang="en-US" sz="900" spc="-1" strike="noStrike" u="sng">
                <a:solidFill>
                  <a:srgbClr val="0000ff"/>
                </a:solidFill>
                <a:uFillTx/>
                <a:latin typeface="Roboto"/>
                <a:ea typeface="Roboto"/>
                <a:hlinkClick r:id="rId4"/>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09" name="CustomShape 3"/>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310" name="Grafik 309" descr=""/>
          <p:cNvPicPr/>
          <p:nvPr/>
        </p:nvPicPr>
        <p:blipFill>
          <a:blip r:embed="rId5"/>
          <a:stretch/>
        </p:blipFill>
        <p:spPr>
          <a:xfrm>
            <a:off x="432720" y="1264320"/>
            <a:ext cx="4500000" cy="2388240"/>
          </a:xfrm>
          <a:prstGeom prst="rect">
            <a:avLst/>
          </a:prstGeom>
          <a:ln w="0">
            <a:noFill/>
          </a:ln>
        </p:spPr>
      </p:pic>
      <p:pic>
        <p:nvPicPr>
          <p:cNvPr id="311" name="Grafik 310" descr=""/>
          <p:cNvPicPr/>
          <p:nvPr/>
        </p:nvPicPr>
        <p:blipFill>
          <a:blip r:embed="rId6"/>
          <a:stretch/>
        </p:blipFill>
        <p:spPr>
          <a:xfrm>
            <a:off x="5585400" y="704520"/>
            <a:ext cx="4285080" cy="2856600"/>
          </a:xfrm>
          <a:prstGeom prst="rect">
            <a:avLst/>
          </a:prstGeom>
          <a:ln w="0">
            <a:noFill/>
          </a:ln>
        </p:spPr>
      </p:pic>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Is This Really Still a Problem?</a:t>
            </a:r>
            <a:endParaRPr b="0" lang="en-GB" sz="2400" spc="-1" strike="noStrike">
              <a:solidFill>
                <a:srgbClr val="000000"/>
              </a:solidFill>
              <a:latin typeface="Arial"/>
            </a:endParaRPr>
          </a:p>
        </p:txBody>
      </p:sp>
      <p:sp>
        <p:nvSpPr>
          <p:cNvPr id="313" name="CustomShape 2"/>
          <p:cNvSpPr/>
          <p:nvPr/>
        </p:nvSpPr>
        <p:spPr>
          <a:xfrm>
            <a:off x="263520" y="6036840"/>
            <a:ext cx="7776720" cy="711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Vauxford – https://commons.wikimedia.org/wiki/File:2018_Tesla_Model_S_75D.jpg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Marco Verch – https://www.flickr.com/photos/30478819@N08/51303997289/in/photostream/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3. https://pxhere.com/en/photo/1081335 –</a:t>
            </a:r>
            <a:r>
              <a:rPr b="0" lang="en-US" sz="900" spc="-1" strike="noStrike" u="sng">
                <a:solidFill>
                  <a:srgbClr val="0000ff"/>
                </a:solidFill>
                <a:uFillTx/>
                <a:latin typeface="Roboto"/>
                <a:ea typeface="Roboto"/>
                <a:hlinkClick r:id="rId3"/>
              </a:rPr>
              <a:t> CC0 1.0.</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4. epSos.de – https://commons.wikimedia.org/wiki/File:Colorful_Recycling_Containers_for_Trash.jpg – </a:t>
            </a:r>
            <a:r>
              <a:rPr b="0" lang="en-US" sz="900" spc="-1" strike="noStrike" u="sng">
                <a:solidFill>
                  <a:srgbClr val="0000ff"/>
                </a:solidFill>
                <a:uFillTx/>
                <a:latin typeface="Roboto"/>
                <a:ea typeface="Roboto"/>
                <a:hlinkClick r:id="rId4"/>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14" name="CustomShape 3"/>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315" name="Grafik 314" descr=""/>
          <p:cNvPicPr/>
          <p:nvPr/>
        </p:nvPicPr>
        <p:blipFill>
          <a:blip r:embed="rId5"/>
          <a:stretch/>
        </p:blipFill>
        <p:spPr>
          <a:xfrm>
            <a:off x="432720" y="1264320"/>
            <a:ext cx="4500000" cy="2388240"/>
          </a:xfrm>
          <a:prstGeom prst="rect">
            <a:avLst/>
          </a:prstGeom>
          <a:ln w="0">
            <a:noFill/>
          </a:ln>
        </p:spPr>
      </p:pic>
      <p:pic>
        <p:nvPicPr>
          <p:cNvPr id="316" name="Grafik 315" descr=""/>
          <p:cNvPicPr/>
          <p:nvPr/>
        </p:nvPicPr>
        <p:blipFill>
          <a:blip r:embed="rId6"/>
          <a:stretch/>
        </p:blipFill>
        <p:spPr>
          <a:xfrm>
            <a:off x="5585400" y="704520"/>
            <a:ext cx="4285080" cy="2856600"/>
          </a:xfrm>
          <a:prstGeom prst="rect">
            <a:avLst/>
          </a:prstGeom>
          <a:ln w="0">
            <a:noFill/>
          </a:ln>
        </p:spPr>
      </p:pic>
      <p:pic>
        <p:nvPicPr>
          <p:cNvPr id="317" name="Grafik 316" descr=""/>
          <p:cNvPicPr/>
          <p:nvPr/>
        </p:nvPicPr>
        <p:blipFill>
          <a:blip r:embed="rId7"/>
          <a:stretch/>
        </p:blipFill>
        <p:spPr>
          <a:xfrm>
            <a:off x="424080" y="3749040"/>
            <a:ext cx="3960000" cy="2225520"/>
          </a:xfrm>
          <a:prstGeom prst="rect">
            <a:avLst/>
          </a:prstGeom>
          <a:ln w="0">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8"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Is This Really Still a Problem?</a:t>
            </a:r>
            <a:endParaRPr b="0" lang="en-GB" sz="2400" spc="-1" strike="noStrike">
              <a:solidFill>
                <a:srgbClr val="000000"/>
              </a:solidFill>
              <a:latin typeface="Arial"/>
            </a:endParaRPr>
          </a:p>
        </p:txBody>
      </p:sp>
      <p:sp>
        <p:nvSpPr>
          <p:cNvPr id="319" name="CustomShape 2"/>
          <p:cNvSpPr/>
          <p:nvPr/>
        </p:nvSpPr>
        <p:spPr>
          <a:xfrm>
            <a:off x="263520" y="6036840"/>
            <a:ext cx="7776720" cy="711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Vauxford – https://commons.wikimedia.org/wiki/File:2018_Tesla_Model_S_75D.jpg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Marco Verch – https://www.flickr.com/photos/30478819@N08/51303997289/in/photostream/ –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3. https://pxhere.com/en/photo/1081335 –</a:t>
            </a:r>
            <a:r>
              <a:rPr b="0" lang="en-US" sz="900" spc="-1" strike="noStrike" u="sng">
                <a:solidFill>
                  <a:srgbClr val="0000ff"/>
                </a:solidFill>
                <a:uFillTx/>
                <a:latin typeface="Roboto"/>
                <a:ea typeface="Roboto"/>
                <a:hlinkClick r:id="rId3"/>
              </a:rPr>
              <a:t> CC0 1.0.</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4. epSos.de – https://commons.wikimedia.org/wiki/File:Colorful_Recycling_Containers_for_Trash.jpg – </a:t>
            </a:r>
            <a:r>
              <a:rPr b="0" lang="en-US" sz="900" spc="-1" strike="noStrike" u="sng">
                <a:solidFill>
                  <a:srgbClr val="0000ff"/>
                </a:solidFill>
                <a:uFillTx/>
                <a:latin typeface="Roboto"/>
                <a:ea typeface="Roboto"/>
                <a:hlinkClick r:id="rId4"/>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20" name="CustomShape 3"/>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321" name="Grafik 320" descr=""/>
          <p:cNvPicPr/>
          <p:nvPr/>
        </p:nvPicPr>
        <p:blipFill>
          <a:blip r:embed="rId5"/>
          <a:stretch/>
        </p:blipFill>
        <p:spPr>
          <a:xfrm>
            <a:off x="432720" y="1264320"/>
            <a:ext cx="4500000" cy="2388240"/>
          </a:xfrm>
          <a:prstGeom prst="rect">
            <a:avLst/>
          </a:prstGeom>
          <a:ln w="0">
            <a:noFill/>
          </a:ln>
        </p:spPr>
      </p:pic>
      <p:pic>
        <p:nvPicPr>
          <p:cNvPr id="322" name="Grafik 321" descr=""/>
          <p:cNvPicPr/>
          <p:nvPr/>
        </p:nvPicPr>
        <p:blipFill>
          <a:blip r:embed="rId6"/>
          <a:stretch/>
        </p:blipFill>
        <p:spPr>
          <a:xfrm>
            <a:off x="5585400" y="704520"/>
            <a:ext cx="4285080" cy="2856600"/>
          </a:xfrm>
          <a:prstGeom prst="rect">
            <a:avLst/>
          </a:prstGeom>
          <a:ln w="0">
            <a:noFill/>
          </a:ln>
        </p:spPr>
      </p:pic>
      <p:pic>
        <p:nvPicPr>
          <p:cNvPr id="323" name="Grafik 322" descr=""/>
          <p:cNvPicPr/>
          <p:nvPr/>
        </p:nvPicPr>
        <p:blipFill>
          <a:blip r:embed="rId7"/>
          <a:stretch/>
        </p:blipFill>
        <p:spPr>
          <a:xfrm>
            <a:off x="424080" y="3749040"/>
            <a:ext cx="3960000" cy="2225520"/>
          </a:xfrm>
          <a:prstGeom prst="rect">
            <a:avLst/>
          </a:prstGeom>
          <a:ln w="0">
            <a:noFill/>
          </a:ln>
        </p:spPr>
      </p:pic>
      <p:pic>
        <p:nvPicPr>
          <p:cNvPr id="324" name="Grafik 323" descr=""/>
          <p:cNvPicPr/>
          <p:nvPr/>
        </p:nvPicPr>
        <p:blipFill>
          <a:blip r:embed="rId8"/>
          <a:stretch/>
        </p:blipFill>
        <p:spPr>
          <a:xfrm>
            <a:off x="6583680" y="4023360"/>
            <a:ext cx="3856680" cy="2372400"/>
          </a:xfrm>
          <a:prstGeom prst="rect">
            <a:avLst/>
          </a:prstGeom>
          <a:ln w="0">
            <a:noFill/>
          </a:ln>
        </p:spPr>
      </p:pic>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There Is No Hope</a:t>
            </a:r>
            <a:endParaRPr b="0" lang="en-GB" sz="2400" spc="-1" strike="noStrike">
              <a:solidFill>
                <a:srgbClr val="000000"/>
              </a:solidFill>
              <a:latin typeface="Arial"/>
            </a:endParaRPr>
          </a:p>
        </p:txBody>
      </p:sp>
      <p:sp>
        <p:nvSpPr>
          <p:cNvPr id="326" name="CustomShape 2"/>
          <p:cNvSpPr/>
          <p:nvPr/>
        </p:nvSpPr>
        <p:spPr>
          <a:xfrm>
            <a:off x="335520" y="1268280"/>
            <a:ext cx="1063260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Arial"/>
                <a:ea typeface="DejaVu Sans"/>
              </a:rPr>
              <a:t>“</a:t>
            </a:r>
            <a:r>
              <a:rPr b="0" i="1" lang="en-US" sz="1800" spc="-1" strike="noStrike">
                <a:solidFill>
                  <a:srgbClr val="000000"/>
                </a:solidFill>
                <a:latin typeface="Arial"/>
                <a:ea typeface="DejaVu Sans"/>
              </a:rPr>
              <a:t>As a climate scientist, I am often asked to talk about hope. Particularly in the current political climate, audiences want to be told that everything will be all right in the end. […]</a:t>
            </a: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Arial"/>
                <a:ea typeface="DejaVu Sans"/>
              </a:rPr>
              <a:t> </a:t>
            </a: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Arial"/>
                <a:ea typeface="DejaVu Sans"/>
              </a:rPr>
              <a:t>Climate change is bleak, the organizers always say. Tell us a happy story. Give us hope. The problem is, I don’t have any. […]</a:t>
            </a:r>
            <a:endParaRPr b="0" lang="en-GB" sz="1800" spc="-1" strike="noStrike">
              <a:solidFill>
                <a:srgbClr val="000000"/>
              </a:solidFill>
              <a:latin typeface="Arial"/>
            </a:endParaRPr>
          </a:p>
          <a:p>
            <a:pPr algn="ctr">
              <a:lnSpc>
                <a:spcPct val="100000"/>
              </a:lnSpc>
            </a:pP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Arial"/>
                <a:ea typeface="DejaVu Sans"/>
              </a:rPr>
              <a:t>We are inevitably sending our children to live on an unfamiliar planet.”</a:t>
            </a:r>
            <a:endParaRPr b="0" lang="en-GB" sz="1800" spc="-1" strike="noStrike">
              <a:solidFill>
                <a:srgbClr val="000000"/>
              </a:solidFill>
              <a:latin typeface="Arial"/>
            </a:endParaRPr>
          </a:p>
        </p:txBody>
      </p:sp>
      <p:sp>
        <p:nvSpPr>
          <p:cNvPr id="327" name="CustomShape 3"/>
          <p:cNvSpPr/>
          <p:nvPr/>
        </p:nvSpPr>
        <p:spPr>
          <a:xfrm>
            <a:off x="457200" y="2468880"/>
            <a:ext cx="10510920" cy="2649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328" name="CustomShape 4"/>
          <p:cNvSpPr/>
          <p:nvPr/>
        </p:nvSpPr>
        <p:spPr>
          <a:xfrm>
            <a:off x="263520" y="6411600"/>
            <a:ext cx="89694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Kate Marvel (2018) – We Need Courage, Not Hope, to Face Climate Change – https://onbeing.org/blog/kate-marvel-we-need-courage-not-hope-to-face-climate-change/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Need Courage</a:t>
            </a:r>
            <a:endParaRPr b="0" lang="en-GB" sz="2400" spc="-1" strike="noStrike">
              <a:solidFill>
                <a:srgbClr val="000000"/>
              </a:solidFill>
              <a:latin typeface="Arial"/>
            </a:endParaRPr>
          </a:p>
        </p:txBody>
      </p:sp>
      <p:sp>
        <p:nvSpPr>
          <p:cNvPr id="330" name="CustomShape 2"/>
          <p:cNvSpPr/>
          <p:nvPr/>
        </p:nvSpPr>
        <p:spPr>
          <a:xfrm>
            <a:off x="335520" y="1268280"/>
            <a:ext cx="1063260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Arial"/>
                <a:ea typeface="DejaVu Sans"/>
              </a:rPr>
              <a:t>“</a:t>
            </a:r>
            <a:r>
              <a:rPr b="0" i="1" lang="en-US" sz="1800" spc="-1" strike="noStrike">
                <a:solidFill>
                  <a:srgbClr val="000000"/>
                </a:solidFill>
                <a:latin typeface="Arial"/>
                <a:ea typeface="DejaVu Sans"/>
              </a:rPr>
              <a:t>But the opposite of hope is not despair. It is grief. Even while resolving to limit the damage, we can mourn. And here, the sheer scale of the problem provides a perverse comfort: we are in this together. The swiftness of the change, its scale and inevitability, binds us into one, broken hearts trapped together under a warming atmosphere.</a:t>
            </a:r>
            <a:endParaRPr b="0" lang="en-GB" sz="1800" spc="-1" strike="noStrike">
              <a:solidFill>
                <a:srgbClr val="000000"/>
              </a:solidFill>
              <a:latin typeface="Arial"/>
            </a:endParaRPr>
          </a:p>
          <a:p>
            <a:pPr algn="ctr">
              <a:lnSpc>
                <a:spcPct val="100000"/>
              </a:lnSpc>
            </a:pPr>
            <a:endParaRPr b="0" lang="en-GB" sz="1800" spc="-1" strike="noStrike">
              <a:solidFill>
                <a:srgbClr val="000000"/>
              </a:solidFill>
              <a:latin typeface="Arial"/>
            </a:endParaRPr>
          </a:p>
          <a:p>
            <a:pPr algn="ctr">
              <a:lnSpc>
                <a:spcPct val="100000"/>
              </a:lnSpc>
            </a:pPr>
            <a:r>
              <a:rPr b="0" i="1" lang="en-US" sz="1800" spc="-1" strike="noStrike">
                <a:solidFill>
                  <a:srgbClr val="ffffff"/>
                </a:solidFill>
                <a:latin typeface="Arial"/>
                <a:ea typeface="DejaVu Sans"/>
              </a:rPr>
              <a:t>We need courage, not hope. Grief, after all, is the cost of being alive. [...] Courage is the resolve to do well without the assurance of a happy ending.”</a:t>
            </a:r>
            <a:endParaRPr b="0" lang="en-GB" sz="1800" spc="-1" strike="noStrike">
              <a:solidFill>
                <a:srgbClr val="000000"/>
              </a:solidFill>
              <a:latin typeface="Arial"/>
            </a:endParaRPr>
          </a:p>
        </p:txBody>
      </p:sp>
      <p:sp>
        <p:nvSpPr>
          <p:cNvPr id="331" name="CustomShape 3"/>
          <p:cNvSpPr/>
          <p:nvPr/>
        </p:nvSpPr>
        <p:spPr>
          <a:xfrm>
            <a:off x="457200" y="2468880"/>
            <a:ext cx="10510920" cy="2649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332" name="CustomShape 4"/>
          <p:cNvSpPr/>
          <p:nvPr/>
        </p:nvSpPr>
        <p:spPr>
          <a:xfrm>
            <a:off x="263520" y="6411600"/>
            <a:ext cx="89694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Kate Marvel (2018) – We Need Courage, Not Hope, to Face Climate Change – https://onbeing.org/blog/kate-marvel-we-need-courage-not-hope-to-face-climate-change/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We Need Courage</a:t>
            </a:r>
            <a:endParaRPr b="0" lang="en-GB" sz="2400" spc="-1" strike="noStrike">
              <a:solidFill>
                <a:srgbClr val="000000"/>
              </a:solidFill>
              <a:latin typeface="Arial"/>
            </a:endParaRPr>
          </a:p>
        </p:txBody>
      </p:sp>
      <p:sp>
        <p:nvSpPr>
          <p:cNvPr id="334" name="CustomShape 2"/>
          <p:cNvSpPr/>
          <p:nvPr/>
        </p:nvSpPr>
        <p:spPr>
          <a:xfrm>
            <a:off x="335520" y="1268280"/>
            <a:ext cx="1063260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Arial"/>
                <a:ea typeface="DejaVu Sans"/>
              </a:rPr>
              <a:t>“</a:t>
            </a:r>
            <a:r>
              <a:rPr b="0" i="1" lang="en-US" sz="1800" spc="-1" strike="noStrike">
                <a:solidFill>
                  <a:srgbClr val="000000"/>
                </a:solidFill>
                <a:latin typeface="Arial"/>
                <a:ea typeface="DejaVu Sans"/>
              </a:rPr>
              <a:t>But the opposite of hope is not despair. It is grief. Even while resolving to limit the damage, we can mourn. And here, the sheer scale of the problem provides a perverse comfort: we are in this together. The swiftness of the change, its scale and inevitability, binds us into one, broken hearts trapped together under a warming atmosphere.</a:t>
            </a:r>
            <a:endParaRPr b="0" lang="en-GB" sz="1800" spc="-1" strike="noStrike">
              <a:solidFill>
                <a:srgbClr val="000000"/>
              </a:solidFill>
              <a:latin typeface="Arial"/>
            </a:endParaRPr>
          </a:p>
          <a:p>
            <a:pPr algn="ctr">
              <a:lnSpc>
                <a:spcPct val="100000"/>
              </a:lnSpc>
            </a:pP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Arial"/>
                <a:ea typeface="DejaVu Sans"/>
              </a:rPr>
              <a:t>We need courage, not hope. Grief, after all, is the cost of being alive. [...] Courage is the resolve to do well without the assurance of a happy ending.”</a:t>
            </a:r>
            <a:endParaRPr b="0" lang="en-GB" sz="1800" spc="-1" strike="noStrike">
              <a:solidFill>
                <a:srgbClr val="000000"/>
              </a:solidFill>
              <a:latin typeface="Arial"/>
            </a:endParaRPr>
          </a:p>
        </p:txBody>
      </p:sp>
      <p:sp>
        <p:nvSpPr>
          <p:cNvPr id="335" name="CustomShape 3"/>
          <p:cNvSpPr/>
          <p:nvPr/>
        </p:nvSpPr>
        <p:spPr>
          <a:xfrm>
            <a:off x="457200" y="2468880"/>
            <a:ext cx="10510920" cy="2649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336" name="CustomShape 4"/>
          <p:cNvSpPr/>
          <p:nvPr/>
        </p:nvSpPr>
        <p:spPr>
          <a:xfrm>
            <a:off x="263520" y="6411600"/>
            <a:ext cx="89694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Kate Marvel (2018) – We Need Courage, Not Hope, to Face Climate Change – https://onbeing.org/blog/kate-marvel-we-need-courage-not-hope-to-face-climate-change/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Question 3 </a:t>
            </a:r>
            <a:endParaRPr b="0" lang="en-GB" sz="2400" spc="-1" strike="noStrike">
              <a:solidFill>
                <a:srgbClr val="000000"/>
              </a:solidFill>
              <a:latin typeface="Arial"/>
            </a:endParaRPr>
          </a:p>
        </p:txBody>
      </p:sp>
      <p:sp>
        <p:nvSpPr>
          <p:cNvPr id="107"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 do you study? </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Type your response in the poll field.</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CustomShape 1"/>
          <p:cNvSpPr/>
          <p:nvPr/>
        </p:nvSpPr>
        <p:spPr>
          <a:xfrm>
            <a:off x="335520" y="764640"/>
            <a:ext cx="10741680" cy="492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Question 7 </a:t>
            </a:r>
            <a:endParaRPr b="0" lang="en-GB" sz="2400" spc="-1" strike="noStrike">
              <a:solidFill>
                <a:srgbClr val="000000"/>
              </a:solidFill>
              <a:latin typeface="Arial"/>
            </a:endParaRPr>
          </a:p>
        </p:txBody>
      </p:sp>
      <p:sp>
        <p:nvSpPr>
          <p:cNvPr id="338" name="CustomShape 2"/>
          <p:cNvSpPr/>
          <p:nvPr/>
        </p:nvSpPr>
        <p:spPr>
          <a:xfrm>
            <a:off x="335520" y="1268280"/>
            <a:ext cx="10741680" cy="50292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 percentage of the population needs to participate in peaceful protest/civil disobedience for political change, i.e., saving our planet?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Type your response in the poll field.</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According to Prof. Erica Chenoweth 3.5% </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Based on studying 323 violent and non-violent protests that occurred between 1900 and 2006 worldwide).</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CustomShape 1"/>
          <p:cNvSpPr/>
          <p:nvPr/>
        </p:nvSpPr>
        <p:spPr>
          <a:xfrm>
            <a:off x="335520" y="764640"/>
            <a:ext cx="10741680" cy="492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Question 7 </a:t>
            </a:r>
            <a:endParaRPr b="0" lang="en-GB" sz="2400" spc="-1" strike="noStrike">
              <a:solidFill>
                <a:srgbClr val="000000"/>
              </a:solidFill>
              <a:latin typeface="Arial"/>
            </a:endParaRPr>
          </a:p>
        </p:txBody>
      </p:sp>
      <p:sp>
        <p:nvSpPr>
          <p:cNvPr id="340" name="CustomShape 2"/>
          <p:cNvSpPr/>
          <p:nvPr/>
        </p:nvSpPr>
        <p:spPr>
          <a:xfrm>
            <a:off x="335520" y="1268280"/>
            <a:ext cx="10741680" cy="50292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 percentage of the population needs to participate in peaceful protest/civil disobedience for political change, i.e., saving our planet?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Type your response in the poll field.</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According to Prof. Erica Chenoweth 3.5% </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Based on studying 323 violent and non-violent protests that occurred between 1900 and 2006 worldwide). </a:t>
            </a:r>
            <a:endParaRPr b="0" lang="en-GB" sz="1800" spc="-1" strike="noStrike">
              <a:solidFill>
                <a:srgbClr val="000000"/>
              </a:solidFill>
              <a:latin typeface="Arial"/>
            </a:endParaRPr>
          </a:p>
        </p:txBody>
      </p:sp>
      <p:sp>
        <p:nvSpPr>
          <p:cNvPr id="341" name="CustomShape 3"/>
          <p:cNvSpPr/>
          <p:nvPr/>
        </p:nvSpPr>
        <p:spPr>
          <a:xfrm>
            <a:off x="263520" y="6411600"/>
            <a:ext cx="89694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https://www.ericachenoweth.com/research</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Basic Law for the Federal Republic of Germany</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343" name="CustomShape 2"/>
          <p:cNvSpPr/>
          <p:nvPr/>
        </p:nvSpPr>
        <p:spPr>
          <a:xfrm>
            <a:off x="436320" y="124308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Article 20a – Protection of the natural foundations of life and animals </a:t>
            </a:r>
            <a:endParaRPr b="0" lang="en-GB" sz="2200" spc="-1" strike="noStrike">
              <a:solidFill>
                <a:srgbClr val="000000"/>
              </a:solidFill>
              <a:latin typeface="Arial"/>
            </a:endParaRPr>
          </a:p>
        </p:txBody>
      </p:sp>
      <p:sp>
        <p:nvSpPr>
          <p:cNvPr id="344" name="CustomShape 3"/>
          <p:cNvSpPr/>
          <p:nvPr/>
        </p:nvSpPr>
        <p:spPr>
          <a:xfrm>
            <a:off x="342360" y="1268640"/>
            <a:ext cx="1063260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Mindful also of its responsibility towards future generations, the state shall protect the natural foundations of life and animals by legislation and, in accordance with law and justice, by executive and judicial action, all within the framework of the constitutional order.”</a:t>
            </a:r>
            <a:endParaRPr b="0" lang="en-GB" sz="1800" spc="-1" strike="noStrike">
              <a:solidFill>
                <a:srgbClr val="000000"/>
              </a:solidFill>
              <a:latin typeface="Arial"/>
            </a:endParaRPr>
          </a:p>
          <a:p>
            <a:pPr algn="ctr">
              <a:lnSpc>
                <a:spcPct val="100000"/>
              </a:lnSpc>
            </a:pP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German: “Der Staat schützt auch in Verantwortung für die künftigen Generationen die natürlichen Lebensgrundlagen und die Tiere im Rahmen der verfassungsmäßigen Ordnung durch die Gesetzgebung und nach Maßgabe von Gesetz und Recht durch die vollziehende Gewalt und die Rechtsprechung.”</a:t>
            </a:r>
            <a:endParaRPr b="0" lang="en-GB" sz="1800" spc="-1" strike="noStrike">
              <a:solidFill>
                <a:srgbClr val="000000"/>
              </a:solidFill>
              <a:latin typeface="Arial"/>
            </a:endParaRPr>
          </a:p>
        </p:txBody>
      </p:sp>
      <p:sp>
        <p:nvSpPr>
          <p:cNvPr id="345" name="CustomShape 4"/>
          <p:cNvSpPr/>
          <p:nvPr/>
        </p:nvSpPr>
        <p:spPr>
          <a:xfrm>
            <a:off x="372600" y="2469240"/>
            <a:ext cx="10602360" cy="2649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346" name="CustomShape 5"/>
          <p:cNvSpPr/>
          <p:nvPr/>
        </p:nvSpPr>
        <p:spPr>
          <a:xfrm>
            <a:off x="270360" y="6411960"/>
            <a:ext cx="89694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https://www.gesetze-im-internet.de/englisch_gg/englisch_gg.html#p0116</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7" name="CustomShape 1"/>
          <p:cNvSpPr/>
          <p:nvPr/>
        </p:nvSpPr>
        <p:spPr>
          <a:xfrm>
            <a:off x="335520" y="4406760"/>
            <a:ext cx="10740600" cy="134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What is this course all About?</a:t>
            </a:r>
            <a:endParaRPr b="0" lang="en-GB" sz="3000" spc="-1" strike="noStrike">
              <a:solidFill>
                <a:srgbClr val="000000"/>
              </a:solidFill>
              <a:latin typeface="Arial"/>
            </a:endParaRPr>
          </a:p>
        </p:txBody>
      </p:sp>
      <p:sp>
        <p:nvSpPr>
          <p:cNvPr id="348" name="CustomShape 2"/>
          <p:cNvSpPr/>
          <p:nvPr/>
        </p:nvSpPr>
        <p:spPr>
          <a:xfrm>
            <a:off x="335520" y="2906640"/>
            <a:ext cx="10740600" cy="148752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3 Key Challenges of the 21</a:t>
            </a:r>
            <a:r>
              <a:rPr b="1" lang="en-US" sz="2400" spc="-1" strike="noStrike" baseline="30000">
                <a:solidFill>
                  <a:srgbClr val="000000"/>
                </a:solidFill>
                <a:latin typeface="DejaVu Sans"/>
                <a:ea typeface="DejaVu Sans"/>
              </a:rPr>
              <a:t>st</a:t>
            </a:r>
            <a:r>
              <a:rPr b="1" lang="en-US" sz="2400" spc="-1" strike="noStrike">
                <a:solidFill>
                  <a:srgbClr val="000000"/>
                </a:solidFill>
                <a:latin typeface="DejaVu Sans"/>
                <a:ea typeface="DejaVu Sans"/>
              </a:rPr>
              <a:t> Century</a:t>
            </a:r>
            <a:endParaRPr b="0" lang="en-GB" sz="2400" spc="-1" strike="noStrike">
              <a:solidFill>
                <a:srgbClr val="000000"/>
              </a:solidFill>
              <a:latin typeface="Arial"/>
            </a:endParaRPr>
          </a:p>
        </p:txBody>
      </p:sp>
      <p:sp>
        <p:nvSpPr>
          <p:cNvPr id="350"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Climate change / adaption to climate change</a:t>
            </a:r>
            <a:endParaRPr b="0" lang="en-GB" sz="1800" spc="-1" strike="noStrike">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Environmental pollution</a:t>
            </a:r>
            <a:endParaRPr b="0" lang="en-GB" sz="1800" spc="-1" strike="noStrike">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Dwindling non-renewable resources</a:t>
            </a:r>
            <a:endParaRPr b="0" lang="en-GB" sz="1800" spc="-1" strike="noStrike">
              <a:solidFill>
                <a:srgbClr val="000000"/>
              </a:solidFill>
              <a:latin typeface="Arial"/>
            </a:endParaRPr>
          </a:p>
        </p:txBody>
      </p:sp>
      <p:sp>
        <p:nvSpPr>
          <p:cNvPr id="351" name="CustomShape 3"/>
          <p:cNvSpPr/>
          <p:nvPr/>
        </p:nvSpPr>
        <p:spPr>
          <a:xfrm>
            <a:off x="4206240" y="721800"/>
            <a:ext cx="1088640" cy="337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This Course All About?</a:t>
            </a:r>
            <a:endParaRPr b="0" lang="en-GB" sz="2400" spc="-1" strike="noStrike">
              <a:solidFill>
                <a:srgbClr val="000000"/>
              </a:solidFill>
              <a:latin typeface="Arial"/>
            </a:endParaRPr>
          </a:p>
        </p:txBody>
      </p:sp>
      <p:sp>
        <p:nvSpPr>
          <p:cNvPr id="353" name="CustomShape 2"/>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In a Nutshell</a:t>
            </a:r>
            <a:endParaRPr b="0" lang="en-GB" sz="2200" spc="-1" strike="noStrike">
              <a:solidFill>
                <a:srgbClr val="000000"/>
              </a:solidFill>
              <a:latin typeface="Arial"/>
            </a:endParaRPr>
          </a:p>
        </p:txBody>
      </p:sp>
      <p:sp>
        <p:nvSpPr>
          <p:cNvPr id="354" name="CustomShape 3"/>
          <p:cNvSpPr/>
          <p:nvPr/>
        </p:nvSpPr>
        <p:spPr>
          <a:xfrm>
            <a:off x="335520" y="1268280"/>
            <a:ext cx="1063260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Arial"/>
                <a:ea typeface="DejaVu Sans"/>
              </a:rPr>
              <a:t>This course is supposed to enable </a:t>
            </a:r>
            <a:r>
              <a:rPr b="1" i="1" lang="en-US" sz="1800" spc="-1" strike="noStrike">
                <a:solidFill>
                  <a:srgbClr val="000000"/>
                </a:solidFill>
                <a:latin typeface="Arial"/>
                <a:ea typeface="DejaVu Sans"/>
              </a:rPr>
              <a:t>YOU</a:t>
            </a:r>
            <a:r>
              <a:rPr b="0" i="1" lang="en-US" sz="1800" spc="-1" strike="noStrike">
                <a:solidFill>
                  <a:srgbClr val="000000"/>
                </a:solidFill>
                <a:latin typeface="Arial"/>
                <a:ea typeface="DejaVu Sans"/>
              </a:rPr>
              <a:t> to create a sustainable future for all of us and future generations.</a:t>
            </a:r>
            <a:endParaRPr b="0" lang="en-GB" sz="1800" spc="-1" strike="noStrike">
              <a:solidFill>
                <a:srgbClr val="000000"/>
              </a:solidFill>
              <a:latin typeface="Arial"/>
            </a:endParaRPr>
          </a:p>
        </p:txBody>
      </p:sp>
      <p:sp>
        <p:nvSpPr>
          <p:cNvPr id="355" name="CustomShape 4"/>
          <p:cNvSpPr/>
          <p:nvPr/>
        </p:nvSpPr>
        <p:spPr>
          <a:xfrm>
            <a:off x="866160" y="2859840"/>
            <a:ext cx="9924840" cy="1876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This Course All About?</a:t>
            </a:r>
            <a:endParaRPr b="0" lang="en-GB" sz="2400" spc="-1" strike="noStrike">
              <a:solidFill>
                <a:srgbClr val="000000"/>
              </a:solidFill>
              <a:latin typeface="Arial"/>
            </a:endParaRPr>
          </a:p>
        </p:txBody>
      </p:sp>
      <p:sp>
        <p:nvSpPr>
          <p:cNvPr id="357" name="CustomShape 2"/>
          <p:cNvSpPr/>
          <p:nvPr/>
        </p:nvSpPr>
        <p:spPr>
          <a:xfrm>
            <a:off x="335520" y="1268280"/>
            <a:ext cx="1063260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Gaining an understanding of causes, dimensions, and the characterization of the 3 key challenge of the 21</a:t>
            </a:r>
            <a:r>
              <a:rPr b="0" lang="en-US" sz="1800" spc="-1" strike="noStrike" baseline="30000">
                <a:solidFill>
                  <a:srgbClr val="000000"/>
                </a:solidFill>
                <a:latin typeface="DejaVu Sans"/>
                <a:ea typeface="DejaVu Sans"/>
              </a:rPr>
              <a:t>st</a:t>
            </a:r>
            <a:r>
              <a:rPr b="0" lang="en-US" sz="1800" spc="-1" strike="noStrike">
                <a:solidFill>
                  <a:srgbClr val="000000"/>
                </a:solidFill>
                <a:latin typeface="DejaVu Sans"/>
                <a:ea typeface="DejaVu Sans"/>
              </a:rPr>
              <a:t> century</a:t>
            </a:r>
            <a:endParaRPr b="0" lang="en-GB"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Climate change / adaption to climate change</a:t>
            </a:r>
            <a:endParaRPr b="0" lang="en-GB"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Environmental pollution</a:t>
            </a:r>
            <a:endParaRPr b="0" lang="en-GB"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Dwindling non-renewable resources</a:t>
            </a:r>
            <a:endParaRPr b="0" lang="en-GB" sz="1800" spc="-1" strike="noStrike">
              <a:solidFill>
                <a:srgbClr val="000000"/>
              </a:solidFill>
              <a:latin typeface="Arial"/>
            </a:endParaRPr>
          </a:p>
          <a:p>
            <a:pPr marL="216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Critically assess available solutions</a:t>
            </a:r>
            <a:endParaRPr b="0" lang="en-GB" sz="1800" spc="-1" strike="noStrike">
              <a:solidFill>
                <a:srgbClr val="000000"/>
              </a:solidFill>
              <a:latin typeface="Arial"/>
            </a:endParaRPr>
          </a:p>
          <a:p>
            <a:pPr marL="216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Act before it is to late</a:t>
            </a:r>
            <a:endParaRPr b="0" lang="en-GB" sz="1800" spc="-1" strike="noStrike">
              <a:solidFill>
                <a:srgbClr val="000000"/>
              </a:solidFill>
              <a:latin typeface="Arial"/>
            </a:endParaRPr>
          </a:p>
        </p:txBody>
      </p:sp>
      <p:sp>
        <p:nvSpPr>
          <p:cNvPr id="358" name="CustomShape 3"/>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335520" y="764640"/>
            <a:ext cx="10746000" cy="49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This Course All About?</a:t>
            </a:r>
            <a:endParaRPr b="0" lang="en-GB" sz="2400" spc="-1" strike="noStrike">
              <a:solidFill>
                <a:srgbClr val="000000"/>
              </a:solidFill>
              <a:latin typeface="Arial"/>
            </a:endParaRPr>
          </a:p>
        </p:txBody>
      </p:sp>
      <p:sp>
        <p:nvSpPr>
          <p:cNvPr id="360" name="CustomShape 2"/>
          <p:cNvSpPr/>
          <p:nvPr/>
        </p:nvSpPr>
        <p:spPr>
          <a:xfrm>
            <a:off x="263520" y="6411600"/>
            <a:ext cx="64735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https://www.tu-clausthal.de/en/university/about-us</a:t>
            </a:r>
            <a:endParaRPr b="0" lang="en-GB" sz="900" spc="-1" strike="noStrike">
              <a:solidFill>
                <a:srgbClr val="000000"/>
              </a:solidFill>
              <a:latin typeface="Arial"/>
            </a:endParaRPr>
          </a:p>
        </p:txBody>
      </p:sp>
      <p:pic>
        <p:nvPicPr>
          <p:cNvPr id="361" name="Grafik 2_1" descr=""/>
          <p:cNvPicPr/>
          <p:nvPr/>
        </p:nvPicPr>
        <p:blipFill>
          <a:blip r:embed="rId1"/>
          <a:stretch/>
        </p:blipFill>
        <p:spPr>
          <a:xfrm>
            <a:off x="417240" y="1726200"/>
            <a:ext cx="5671800" cy="4397760"/>
          </a:xfrm>
          <a:prstGeom prst="rect">
            <a:avLst/>
          </a:prstGeom>
          <a:ln w="0">
            <a:noFill/>
          </a:ln>
        </p:spPr>
      </p:pic>
      <p:pic>
        <p:nvPicPr>
          <p:cNvPr id="362" name="Grafik 7_1" descr=""/>
          <p:cNvPicPr/>
          <p:nvPr/>
        </p:nvPicPr>
        <p:blipFill>
          <a:blip r:embed="rId2"/>
          <a:stretch/>
        </p:blipFill>
        <p:spPr>
          <a:xfrm>
            <a:off x="6521400" y="1697040"/>
            <a:ext cx="3991680" cy="4712040"/>
          </a:xfrm>
          <a:prstGeom prst="rect">
            <a:avLst/>
          </a:prstGeom>
          <a:ln w="0">
            <a:noFill/>
          </a:ln>
        </p:spPr>
      </p:pic>
      <p:sp>
        <p:nvSpPr>
          <p:cNvPr id="363" name="CustomShape 3"/>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Clausthal University of Technology – Research Profile</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This Course Is Not</a:t>
            </a:r>
            <a:endParaRPr b="0" lang="en-GB" sz="2400" spc="-1" strike="noStrike">
              <a:solidFill>
                <a:srgbClr val="000000"/>
              </a:solidFill>
              <a:latin typeface="Arial"/>
            </a:endParaRPr>
          </a:p>
        </p:txBody>
      </p:sp>
      <p:sp>
        <p:nvSpPr>
          <p:cNvPr id="365" name="CustomShape 2"/>
          <p:cNvSpPr/>
          <p:nvPr/>
        </p:nvSpPr>
        <p:spPr>
          <a:xfrm>
            <a:off x="335520" y="1268280"/>
            <a:ext cx="10632600" cy="5029560"/>
          </a:xfrm>
          <a:prstGeom prst="rect">
            <a:avLst/>
          </a:prstGeom>
          <a:noFill/>
          <a:ln w="0">
            <a:noFill/>
          </a:ln>
        </p:spPr>
        <p:style>
          <a:lnRef idx="0"/>
          <a:fillRef idx="0"/>
          <a:effectRef idx="0"/>
          <a:fontRef idx="minor"/>
        </p:style>
        <p:txBody>
          <a:bodyPr lIns="90000" rIns="90000" tIns="45000" bIns="45000" anchor="ctr">
            <a:noAutofit/>
          </a:bodyPr>
          <a:p>
            <a:pPr marL="216000" indent="-213840">
              <a:lnSpc>
                <a:spcPct val="100000"/>
              </a:lnSpc>
              <a:buClr>
                <a:srgbClr val="008c4f"/>
              </a:buClr>
              <a:buSzPct val="45000"/>
              <a:buFont typeface="OpenSymbol"/>
              <a:buChar char="■"/>
            </a:pPr>
            <a:r>
              <a:rPr b="0" lang="en-US" sz="1800" spc="-1" strike="noStrike">
                <a:solidFill>
                  <a:srgbClr val="000000"/>
                </a:solidFill>
                <a:latin typeface="DejaVu Sans"/>
                <a:ea typeface="DejaVu Sans"/>
              </a:rPr>
              <a:t>A comforting fairy tale of:</a:t>
            </a:r>
            <a:endParaRPr b="0" lang="en-GB" sz="1800" spc="-1" strike="noStrike">
              <a:solidFill>
                <a:srgbClr val="000000"/>
              </a:solidFill>
              <a:latin typeface="Arial"/>
            </a:endParaRPr>
          </a:p>
          <a:p>
            <a:pPr lvl="1" marL="432000" indent="-213840">
              <a:lnSpc>
                <a:spcPct val="100000"/>
              </a:lnSpc>
              <a:buClr>
                <a:srgbClr val="008c4f"/>
              </a:buClr>
              <a:buSzPct val="45000"/>
              <a:buFont typeface="OpenSymbol"/>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Everything will be fine”</a:t>
            </a:r>
            <a:endParaRPr b="0" lang="en-GB" sz="1800" spc="-1" strike="noStrike">
              <a:solidFill>
                <a:srgbClr val="000000"/>
              </a:solidFill>
              <a:latin typeface="Arial"/>
            </a:endParaRPr>
          </a:p>
          <a:p>
            <a:pPr lvl="1" marL="432000" indent="-213840">
              <a:lnSpc>
                <a:spcPct val="100000"/>
              </a:lnSpc>
              <a:buClr>
                <a:srgbClr val="008c4f"/>
              </a:buClr>
              <a:buSzPct val="45000"/>
              <a:buFont typeface="OpenSymbol"/>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Business as usual is sufficient”</a:t>
            </a:r>
            <a:endParaRPr b="0" lang="en-GB" sz="1800" spc="-1" strike="noStrike">
              <a:solidFill>
                <a:srgbClr val="000000"/>
              </a:solidFill>
              <a:latin typeface="Arial"/>
            </a:endParaRPr>
          </a:p>
          <a:p>
            <a:pPr lvl="1" marL="432000" indent="-213840">
              <a:lnSpc>
                <a:spcPct val="100000"/>
              </a:lnSpc>
              <a:buClr>
                <a:srgbClr val="008c4f"/>
              </a:buClr>
              <a:buSzPct val="45000"/>
              <a:buFont typeface="OpenSymbol"/>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Just make this minor change to your daily lifestyle and recycle plastic bags”</a:t>
            </a:r>
            <a:endParaRPr b="0" lang="en-GB" sz="1800" spc="-1" strike="noStrike">
              <a:solidFill>
                <a:srgbClr val="000000"/>
              </a:solidFill>
              <a:latin typeface="Arial"/>
            </a:endParaRPr>
          </a:p>
          <a:p>
            <a:pPr marL="216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soothing high-definition TikTok video</a:t>
            </a:r>
            <a:endParaRPr b="0" lang="en-GB" sz="1800" spc="-1" strike="noStrike">
              <a:solidFill>
                <a:srgbClr val="000000"/>
              </a:solidFill>
              <a:latin typeface="Arial"/>
            </a:endParaRPr>
          </a:p>
          <a:p>
            <a:pPr marL="216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place to discuss whether climate change is “</a:t>
            </a:r>
            <a:r>
              <a:rPr b="0" i="1" lang="en-US" sz="1800" spc="-1" strike="noStrike">
                <a:solidFill>
                  <a:srgbClr val="000000"/>
                </a:solidFill>
                <a:latin typeface="DejaVu Sans"/>
                <a:ea typeface="DejaVu Sans"/>
              </a:rPr>
              <a:t>real</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366" name="CustomShape 3"/>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This Course All About?</a:t>
            </a:r>
            <a:endParaRPr b="0" lang="en-GB" sz="2400" spc="-1" strike="noStrike">
              <a:solidFill>
                <a:srgbClr val="000000"/>
              </a:solidFill>
              <a:latin typeface="Arial"/>
            </a:endParaRPr>
          </a:p>
        </p:txBody>
      </p:sp>
      <p:sp>
        <p:nvSpPr>
          <p:cNvPr id="368" name="CustomShape 2"/>
          <p:cNvSpPr/>
          <p:nvPr/>
        </p:nvSpPr>
        <p:spPr>
          <a:xfrm>
            <a:off x="335520" y="1268280"/>
            <a:ext cx="1063260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Strategy is “turning resources you have into the power you need to get what you want </a:t>
            </a: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your goal. </a:t>
            </a:r>
            <a:r>
              <a:rPr b="0" lang="en-US" sz="1800" spc="-1" strike="noStrike">
                <a:solidFill>
                  <a:srgbClr val="000000"/>
                </a:solidFill>
                <a:latin typeface="DejaVu Sans"/>
                <a:ea typeface="DejaVu Sans"/>
              </a:rPr>
              <a:t>[Marshall Ganz]</a:t>
            </a:r>
            <a:endParaRPr b="0" lang="en-GB" sz="1800" spc="-1" strike="noStrike">
              <a:solidFill>
                <a:srgbClr val="000000"/>
              </a:solidFill>
              <a:latin typeface="Arial"/>
            </a:endParaRPr>
          </a:p>
          <a:p>
            <a:pPr algn="ct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u="sng">
                <a:solidFill>
                  <a:srgbClr val="ffffff"/>
                </a:solidFill>
                <a:uFillTx/>
                <a:latin typeface="DejaVu Sans"/>
                <a:ea typeface="DejaVu Sans"/>
              </a:rPr>
              <a:t>Strategic Goal (what you want):</a:t>
            </a:r>
            <a:r>
              <a:rPr b="0" lang="en-US" sz="1800" spc="-1" strike="noStrike">
                <a:solidFill>
                  <a:srgbClr val="ffffff"/>
                </a:solidFill>
                <a:latin typeface="DejaVu Sans"/>
                <a:ea typeface="DejaVu Sans"/>
              </a:rPr>
              <a:t> The goal is a clear, measurable point that allows you to know if you’ve won or lost, and that meets the challenge your constituency faces.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u="sng">
                <a:solidFill>
                  <a:srgbClr val="ffffff"/>
                </a:solidFill>
                <a:uFillTx/>
                <a:latin typeface="DejaVu Sans"/>
                <a:ea typeface="DejaVu Sans"/>
              </a:rPr>
              <a:t>Power (what you need):</a:t>
            </a:r>
            <a:r>
              <a:rPr b="0" lang="en-US" sz="1800" spc="-1" strike="noStrike">
                <a:solidFill>
                  <a:srgbClr val="ffffff"/>
                </a:solidFill>
                <a:latin typeface="DejaVu Sans"/>
                <a:ea typeface="DejaVu Sans"/>
              </a:rPr>
              <a:t> tactics through which you can turn your resources into the capacity you need to achieve your goal.</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u="sng">
                <a:solidFill>
                  <a:srgbClr val="ffffff"/>
                </a:solidFill>
                <a:uFillTx/>
                <a:latin typeface="DejaVu Sans"/>
                <a:ea typeface="DejaVu Sans"/>
              </a:rPr>
              <a:t>Resources (what your constituency has):</a:t>
            </a:r>
            <a:r>
              <a:rPr b="0" lang="en-US" sz="1800" spc="-1" strike="noStrike">
                <a:solidFill>
                  <a:srgbClr val="ffffff"/>
                </a:solidFill>
                <a:latin typeface="DejaVu Sans"/>
                <a:ea typeface="DejaVu Sans"/>
              </a:rPr>
              <a:t> time, money, skills, relationships, etc.</a:t>
            </a:r>
            <a:endParaRPr b="0" lang="en-GB" sz="1800" spc="-1" strike="noStrike">
              <a:solidFill>
                <a:srgbClr val="000000"/>
              </a:solidFill>
              <a:latin typeface="Arial"/>
            </a:endParaRPr>
          </a:p>
        </p:txBody>
      </p:sp>
      <p:sp>
        <p:nvSpPr>
          <p:cNvPr id="369" name="CustomShape 3"/>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70" name="CustomShape 4"/>
          <p:cNvSpPr/>
          <p:nvPr/>
        </p:nvSpPr>
        <p:spPr>
          <a:xfrm>
            <a:off x="405360" y="1920240"/>
            <a:ext cx="10562760" cy="109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371" name="CustomShape 5"/>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Strategy</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Question 4 </a:t>
            </a:r>
            <a:endParaRPr b="0" lang="en-GB" sz="2400" spc="-1" strike="noStrike">
              <a:solidFill>
                <a:srgbClr val="000000"/>
              </a:solidFill>
              <a:latin typeface="Arial"/>
            </a:endParaRPr>
          </a:p>
        </p:txBody>
      </p:sp>
      <p:sp>
        <p:nvSpPr>
          <p:cNvPr id="109"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Do you think that the current actions taken to address climate change and environmental pollution are sufficient and appropriate to ensure a future for you and your children?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lvl="1" marL="432000" indent="-2098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Yes</a:t>
            </a:r>
            <a:endParaRPr b="0" lang="en-GB" sz="1800" spc="-1" strike="noStrike">
              <a:solidFill>
                <a:srgbClr val="000000"/>
              </a:solidFill>
              <a:latin typeface="Arial"/>
            </a:endParaRPr>
          </a:p>
          <a:p>
            <a:pPr lvl="1" marL="432000" indent="-2098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a:t>
            </a:r>
            <a:endParaRPr b="0" lang="en-GB" sz="1800" spc="-1" strike="noStrike">
              <a:solidFill>
                <a:srgbClr val="000000"/>
              </a:solidFill>
              <a:latin typeface="Arial"/>
            </a:endParaRPr>
          </a:p>
          <a:p>
            <a:pPr lvl="1" marL="432000" indent="-2098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Not sure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This Course All About?</a:t>
            </a:r>
            <a:endParaRPr b="0" lang="en-GB" sz="2400" spc="-1" strike="noStrike">
              <a:solidFill>
                <a:srgbClr val="000000"/>
              </a:solidFill>
              <a:latin typeface="Arial"/>
            </a:endParaRPr>
          </a:p>
        </p:txBody>
      </p:sp>
      <p:sp>
        <p:nvSpPr>
          <p:cNvPr id="373" name="CustomShape 2"/>
          <p:cNvSpPr/>
          <p:nvPr/>
        </p:nvSpPr>
        <p:spPr>
          <a:xfrm>
            <a:off x="335520" y="1268280"/>
            <a:ext cx="1063260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Strategy is “turning resources you have into the power you need to get what you want </a:t>
            </a: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your goal. </a:t>
            </a:r>
            <a:r>
              <a:rPr b="0" lang="en-US" sz="1800" spc="-1" strike="noStrike">
                <a:solidFill>
                  <a:srgbClr val="000000"/>
                </a:solidFill>
                <a:latin typeface="DejaVu Sans"/>
                <a:ea typeface="DejaVu Sans"/>
              </a:rPr>
              <a:t>[Marshall Ganz]</a:t>
            </a:r>
            <a:endParaRPr b="0" lang="en-GB" sz="1800" spc="-1" strike="noStrike">
              <a:solidFill>
                <a:srgbClr val="000000"/>
              </a:solidFill>
              <a:latin typeface="Arial"/>
            </a:endParaRPr>
          </a:p>
          <a:p>
            <a:pPr algn="ct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Strategic Goal (what you want):</a:t>
            </a:r>
            <a:r>
              <a:rPr b="0" lang="en-US" sz="1800" spc="-1" strike="noStrike">
                <a:solidFill>
                  <a:srgbClr val="000000"/>
                </a:solidFill>
                <a:latin typeface="DejaVu Sans"/>
                <a:ea typeface="DejaVu Sans"/>
              </a:rPr>
              <a:t> The goal is a clear, measurable point that allows you to know if you’ve won or lost, and that meets the challenge your constituency faces.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u="sng">
                <a:solidFill>
                  <a:srgbClr val="ffffff"/>
                </a:solidFill>
                <a:uFillTx/>
                <a:latin typeface="DejaVu Sans"/>
                <a:ea typeface="DejaVu Sans"/>
              </a:rPr>
              <a:t>Power (what you need):</a:t>
            </a:r>
            <a:r>
              <a:rPr b="0" lang="en-US" sz="1800" spc="-1" strike="noStrike">
                <a:solidFill>
                  <a:srgbClr val="ffffff"/>
                </a:solidFill>
                <a:latin typeface="DejaVu Sans"/>
                <a:ea typeface="DejaVu Sans"/>
              </a:rPr>
              <a:t> tactics through which you can turn your resources into the capacity you need to achieve your goal.</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u="sng">
                <a:solidFill>
                  <a:srgbClr val="ffffff"/>
                </a:solidFill>
                <a:uFillTx/>
                <a:latin typeface="DejaVu Sans"/>
                <a:ea typeface="DejaVu Sans"/>
              </a:rPr>
              <a:t>Resources (what your constituency has):</a:t>
            </a:r>
            <a:r>
              <a:rPr b="0" lang="en-US" sz="1800" spc="-1" strike="noStrike">
                <a:solidFill>
                  <a:srgbClr val="ffffff"/>
                </a:solidFill>
                <a:latin typeface="DejaVu Sans"/>
                <a:ea typeface="DejaVu Sans"/>
              </a:rPr>
              <a:t> time, money, skills, relationships, etc.</a:t>
            </a:r>
            <a:endParaRPr b="0" lang="en-GB" sz="1800" spc="-1" strike="noStrike">
              <a:solidFill>
                <a:srgbClr val="000000"/>
              </a:solidFill>
              <a:latin typeface="Arial"/>
            </a:endParaRPr>
          </a:p>
        </p:txBody>
      </p:sp>
      <p:sp>
        <p:nvSpPr>
          <p:cNvPr id="374" name="CustomShape 3"/>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75" name="CustomShape 4"/>
          <p:cNvSpPr/>
          <p:nvPr/>
        </p:nvSpPr>
        <p:spPr>
          <a:xfrm>
            <a:off x="405360" y="1920240"/>
            <a:ext cx="10562760" cy="109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376" name="CustomShape 5"/>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Strategy</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This Course All About?</a:t>
            </a:r>
            <a:endParaRPr b="0" lang="en-GB" sz="2400" spc="-1" strike="noStrike">
              <a:solidFill>
                <a:srgbClr val="000000"/>
              </a:solidFill>
              <a:latin typeface="Arial"/>
            </a:endParaRPr>
          </a:p>
        </p:txBody>
      </p:sp>
      <p:sp>
        <p:nvSpPr>
          <p:cNvPr id="378" name="CustomShape 2"/>
          <p:cNvSpPr/>
          <p:nvPr/>
        </p:nvSpPr>
        <p:spPr>
          <a:xfrm>
            <a:off x="335520" y="1268280"/>
            <a:ext cx="1063260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Strategy is “turning resources you have into the power you need to get what you want </a:t>
            </a: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your goal. </a:t>
            </a:r>
            <a:r>
              <a:rPr b="0" lang="en-US" sz="1800" spc="-1" strike="noStrike">
                <a:solidFill>
                  <a:srgbClr val="000000"/>
                </a:solidFill>
                <a:latin typeface="DejaVu Sans"/>
                <a:ea typeface="DejaVu Sans"/>
              </a:rPr>
              <a:t>[Marshall Ganz]</a:t>
            </a:r>
            <a:endParaRPr b="0" lang="en-GB" sz="1800" spc="-1" strike="noStrike">
              <a:solidFill>
                <a:srgbClr val="000000"/>
              </a:solidFill>
              <a:latin typeface="Arial"/>
            </a:endParaRPr>
          </a:p>
          <a:p>
            <a:pPr algn="ct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Strategic Goal (what you want):</a:t>
            </a:r>
            <a:r>
              <a:rPr b="0" lang="en-US" sz="1800" spc="-1" strike="noStrike">
                <a:solidFill>
                  <a:srgbClr val="000000"/>
                </a:solidFill>
                <a:latin typeface="DejaVu Sans"/>
                <a:ea typeface="DejaVu Sans"/>
              </a:rPr>
              <a:t> The goal is a clear, measurable point that allows you to know if you’ve won or lost, and that meets the challenge your constituency faces.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Power (what you need):</a:t>
            </a:r>
            <a:r>
              <a:rPr b="0" lang="en-US" sz="1800" spc="-1" strike="noStrike">
                <a:solidFill>
                  <a:srgbClr val="000000"/>
                </a:solidFill>
                <a:latin typeface="DejaVu Sans"/>
                <a:ea typeface="DejaVu Sans"/>
              </a:rPr>
              <a:t> tactics through which you can turn your resources into the capacity you need to achieve your goal.</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u="sng">
                <a:solidFill>
                  <a:srgbClr val="ffffff"/>
                </a:solidFill>
                <a:uFillTx/>
                <a:latin typeface="DejaVu Sans"/>
                <a:ea typeface="DejaVu Sans"/>
              </a:rPr>
              <a:t>Resources (what your constituency has):</a:t>
            </a:r>
            <a:r>
              <a:rPr b="0" lang="en-US" sz="1800" spc="-1" strike="noStrike">
                <a:solidFill>
                  <a:srgbClr val="ffffff"/>
                </a:solidFill>
                <a:latin typeface="DejaVu Sans"/>
                <a:ea typeface="DejaVu Sans"/>
              </a:rPr>
              <a:t> time, money, skills, relationships, etc.</a:t>
            </a:r>
            <a:endParaRPr b="0" lang="en-GB" sz="1800" spc="-1" strike="noStrike">
              <a:solidFill>
                <a:srgbClr val="000000"/>
              </a:solidFill>
              <a:latin typeface="Arial"/>
            </a:endParaRPr>
          </a:p>
        </p:txBody>
      </p:sp>
      <p:sp>
        <p:nvSpPr>
          <p:cNvPr id="379" name="CustomShape 3"/>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80" name="CustomShape 4"/>
          <p:cNvSpPr/>
          <p:nvPr/>
        </p:nvSpPr>
        <p:spPr>
          <a:xfrm>
            <a:off x="405360" y="1920240"/>
            <a:ext cx="10562760" cy="109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381" name="CustomShape 5"/>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Strategy</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This Course All About?</a:t>
            </a:r>
            <a:endParaRPr b="0" lang="en-GB" sz="2400" spc="-1" strike="noStrike">
              <a:solidFill>
                <a:srgbClr val="000000"/>
              </a:solidFill>
              <a:latin typeface="Arial"/>
            </a:endParaRPr>
          </a:p>
        </p:txBody>
      </p:sp>
      <p:sp>
        <p:nvSpPr>
          <p:cNvPr id="383" name="CustomShape 2"/>
          <p:cNvSpPr/>
          <p:nvPr/>
        </p:nvSpPr>
        <p:spPr>
          <a:xfrm>
            <a:off x="335520" y="1268280"/>
            <a:ext cx="1063260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Strategy is “turning resources you have into the power you need to get what you want </a:t>
            </a: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your goal. </a:t>
            </a:r>
            <a:r>
              <a:rPr b="0" lang="en-US" sz="1800" spc="-1" strike="noStrike">
                <a:solidFill>
                  <a:srgbClr val="000000"/>
                </a:solidFill>
                <a:latin typeface="DejaVu Sans"/>
                <a:ea typeface="DejaVu Sans"/>
              </a:rPr>
              <a:t>[Marshall Ganz]</a:t>
            </a:r>
            <a:endParaRPr b="0" lang="en-GB" sz="1800" spc="-1" strike="noStrike">
              <a:solidFill>
                <a:srgbClr val="000000"/>
              </a:solidFill>
              <a:latin typeface="Arial"/>
            </a:endParaRPr>
          </a:p>
          <a:p>
            <a:pPr algn="ct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Strategic Goal (what you want):</a:t>
            </a:r>
            <a:r>
              <a:rPr b="0" lang="en-US" sz="1800" spc="-1" strike="noStrike">
                <a:solidFill>
                  <a:srgbClr val="000000"/>
                </a:solidFill>
                <a:latin typeface="DejaVu Sans"/>
                <a:ea typeface="DejaVu Sans"/>
              </a:rPr>
              <a:t> The goal is a clear, measurable point that allows you to know if you’ve won or lost, and that meets the challenge your constituency faces.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Power (what you need):</a:t>
            </a:r>
            <a:r>
              <a:rPr b="0" lang="en-US" sz="1800" spc="-1" strike="noStrike">
                <a:solidFill>
                  <a:srgbClr val="000000"/>
                </a:solidFill>
                <a:latin typeface="DejaVu Sans"/>
                <a:ea typeface="DejaVu Sans"/>
              </a:rPr>
              <a:t> tactics through which you can turn your resources into the capacity you need to achieve your goal.</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Resources (what your constituency has):</a:t>
            </a:r>
            <a:r>
              <a:rPr b="0" lang="en-US" sz="1800" spc="-1" strike="noStrike">
                <a:solidFill>
                  <a:srgbClr val="000000"/>
                </a:solidFill>
                <a:latin typeface="DejaVu Sans"/>
                <a:ea typeface="DejaVu Sans"/>
              </a:rPr>
              <a:t> time, money, skills, relationships, etc.</a:t>
            </a:r>
            <a:endParaRPr b="0" lang="en-GB" sz="1800" spc="-1" strike="noStrike">
              <a:solidFill>
                <a:srgbClr val="000000"/>
              </a:solidFill>
              <a:latin typeface="Arial"/>
            </a:endParaRPr>
          </a:p>
        </p:txBody>
      </p:sp>
      <p:sp>
        <p:nvSpPr>
          <p:cNvPr id="384" name="CustomShape 3"/>
          <p:cNvSpPr/>
          <p:nvPr/>
        </p:nvSpPr>
        <p:spPr>
          <a:xfrm>
            <a:off x="432720" y="1148040"/>
            <a:ext cx="10351080" cy="4917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85" name="CustomShape 4"/>
          <p:cNvSpPr/>
          <p:nvPr/>
        </p:nvSpPr>
        <p:spPr>
          <a:xfrm>
            <a:off x="405360" y="1920240"/>
            <a:ext cx="10562760" cy="109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386" name="CustomShape 5"/>
          <p:cNvSpPr/>
          <p:nvPr/>
        </p:nvSpPr>
        <p:spPr>
          <a:xfrm>
            <a:off x="432720" y="1148040"/>
            <a:ext cx="10351080" cy="4917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Strategy</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7"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Resources</a:t>
            </a:r>
            <a:endParaRPr b="0" lang="en-GB" sz="2400" spc="-1" strike="noStrike">
              <a:solidFill>
                <a:srgbClr val="000000"/>
              </a:solidFill>
              <a:latin typeface="Arial"/>
            </a:endParaRPr>
          </a:p>
        </p:txBody>
      </p:sp>
      <p:sp>
        <p:nvSpPr>
          <p:cNvPr id="388" name="CustomShape 2"/>
          <p:cNvSpPr/>
          <p:nvPr/>
        </p:nvSpPr>
        <p:spPr>
          <a:xfrm>
            <a:off x="335520" y="126864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Chenoweth, E. (2013). The success of nonviolent resistance –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9" name="CustomShape 1"/>
          <p:cNvSpPr/>
          <p:nvPr/>
        </p:nvSpPr>
        <p:spPr>
          <a:xfrm>
            <a:off x="335520" y="4406760"/>
            <a:ext cx="10733040" cy="1342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Exercise E01</a:t>
            </a:r>
            <a:endParaRPr b="0" lang="en-GB" sz="3000" spc="-1" strike="noStrike">
              <a:solidFill>
                <a:srgbClr val="000000"/>
              </a:solidFill>
              <a:latin typeface="Arial"/>
            </a:endParaRPr>
          </a:p>
        </p:txBody>
      </p:sp>
      <p:sp>
        <p:nvSpPr>
          <p:cNvPr id="390" name="CustomShape 2"/>
          <p:cNvSpPr/>
          <p:nvPr/>
        </p:nvSpPr>
        <p:spPr>
          <a:xfrm>
            <a:off x="335520" y="2906640"/>
            <a:ext cx="10733040" cy="14799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CustomShape 1"/>
          <p:cNvSpPr/>
          <p:nvPr/>
        </p:nvSpPr>
        <p:spPr>
          <a:xfrm>
            <a:off x="335520" y="764640"/>
            <a:ext cx="10734480" cy="485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Exercise E04</a:t>
            </a:r>
            <a:endParaRPr b="0" lang="en-GB" sz="2400" spc="-1" strike="noStrike">
              <a:solidFill>
                <a:srgbClr val="000000"/>
              </a:solidFill>
              <a:latin typeface="Arial"/>
            </a:endParaRPr>
          </a:p>
        </p:txBody>
      </p:sp>
      <p:sp>
        <p:nvSpPr>
          <p:cNvPr id="392" name="CustomShape 2"/>
          <p:cNvSpPr/>
          <p:nvPr/>
        </p:nvSpPr>
        <p:spPr>
          <a:xfrm>
            <a:off x="335520" y="1750320"/>
            <a:ext cx="10734480" cy="4539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nSpc>
                <a:spcPct val="100000"/>
              </a:lnSpc>
            </a:pPr>
            <a:r>
              <a:rPr b="0" lang="en-US" sz="1800" spc="-1" strike="noStrike">
                <a:solidFill>
                  <a:srgbClr val="000000"/>
                </a:solidFill>
                <a:latin typeface="Arial"/>
                <a:ea typeface="DejaVu Sans"/>
              </a:rPr>
              <a:t>We are interested to know what you might already know about “sustainability” and what your current understanding of it is. </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US" sz="1800" spc="-1" strike="noStrike">
                <a:solidFill>
                  <a:srgbClr val="000000"/>
                </a:solidFill>
                <a:latin typeface="Arial"/>
                <a:ea typeface="DejaVu Sans"/>
              </a:rPr>
              <a:t>1. Record a short video (max. 60 seconds) in which you answer the following questions: </a:t>
            </a:r>
            <a:endParaRPr b="0" lang="en-GB" sz="1800" spc="-1" strike="noStrike">
              <a:solidFill>
                <a:srgbClr val="000000"/>
              </a:solidFill>
              <a:latin typeface="Arial"/>
            </a:endParaRPr>
          </a:p>
          <a:p>
            <a:pPr marL="806400" indent="-285840">
              <a:lnSpc>
                <a:spcPct val="100000"/>
              </a:lnSpc>
              <a:buClr>
                <a:srgbClr val="000000"/>
              </a:buClr>
              <a:buFont typeface="Symbol"/>
              <a:buChar char="-"/>
            </a:pPr>
            <a:r>
              <a:rPr b="0" lang="en-US" sz="1800" spc="-1" strike="noStrike">
                <a:solidFill>
                  <a:srgbClr val="000000"/>
                </a:solidFill>
                <a:latin typeface="Arial"/>
                <a:ea typeface="DejaVu Sans"/>
              </a:rPr>
              <a:t>What do you understand under “sustainability”? </a:t>
            </a:r>
            <a:endParaRPr b="0" lang="en-GB" sz="1800" spc="-1" strike="noStrike">
              <a:solidFill>
                <a:srgbClr val="000000"/>
              </a:solidFill>
              <a:latin typeface="Arial"/>
            </a:endParaRPr>
          </a:p>
          <a:p>
            <a:pPr marL="806400" indent="-285840">
              <a:lnSpc>
                <a:spcPct val="100000"/>
              </a:lnSpc>
              <a:buClr>
                <a:srgbClr val="000000"/>
              </a:buClr>
              <a:buFont typeface="Symbol"/>
              <a:buChar char="-"/>
            </a:pPr>
            <a:r>
              <a:rPr b="0" lang="en-US" sz="1800" spc="-1" strike="noStrike">
                <a:solidFill>
                  <a:srgbClr val="000000"/>
                </a:solidFill>
                <a:latin typeface="Arial"/>
                <a:ea typeface="DejaVu Sans"/>
              </a:rPr>
              <a:t>Does sustainability play a role in your personal life? If yes, please explain how. </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US" sz="1800" spc="-1" strike="noStrike">
                <a:solidFill>
                  <a:srgbClr val="000000"/>
                </a:solidFill>
                <a:latin typeface="Arial"/>
                <a:ea typeface="DejaVu Sans"/>
              </a:rPr>
              <a:t>2. Submit your result in a common video file format (e.g. mp4, avi, 3gp, mov, etc.). </a:t>
            </a:r>
            <a:r>
              <a:rPr b="1" lang="en-US" sz="1800" spc="-1" strike="noStrike">
                <a:solidFill>
                  <a:srgbClr val="008c4f"/>
                </a:solidFill>
                <a:latin typeface="Arial"/>
                <a:ea typeface="DejaVu Sans"/>
              </a:rPr>
              <a:t>Please add your full name to the filename!</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1" lang="en-US" sz="1800" spc="-1" strike="noStrike">
                <a:solidFill>
                  <a:srgbClr val="000000"/>
                </a:solidFill>
                <a:latin typeface="Arial"/>
                <a:ea typeface="DejaVu Sans"/>
              </a:rPr>
              <a:t>Note</a:t>
            </a:r>
            <a:r>
              <a:rPr b="0" lang="en-US" sz="1800" spc="-1" strike="noStrike">
                <a:solidFill>
                  <a:srgbClr val="000000"/>
                </a:solidFill>
                <a:latin typeface="Arial"/>
                <a:ea typeface="DejaVu Sans"/>
              </a:rPr>
              <a:t>: If you are unable to record your answers in a video, instead write them down in a short essay (max. 200 words) and submit it as a pdf file. </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US" sz="1800" spc="-1" strike="noStrike">
                <a:solidFill>
                  <a:srgbClr val="000000"/>
                </a:solidFill>
                <a:latin typeface="Arial"/>
                <a:ea typeface="DejaVu Sans"/>
              </a:rPr>
              <a:t>You can find the full task sheet here. (</a:t>
            </a:r>
            <a:r>
              <a:rPr b="0" lang="en-US" sz="1800" spc="-1" strike="noStrike" u="sng">
                <a:solidFill>
                  <a:srgbClr val="0000ff"/>
                </a:solidFill>
                <a:uFillTx/>
                <a:latin typeface="Arial"/>
                <a:ea typeface="DejaVu Sans"/>
                <a:hlinkClick r:id="rId1"/>
              </a:rPr>
              <a:t>Link</a:t>
            </a:r>
            <a:r>
              <a:rPr b="0" lang="en-US" sz="1800" spc="-1" strike="noStrike">
                <a:solidFill>
                  <a:srgbClr val="000000"/>
                </a:solidFill>
                <a:latin typeface="Arial"/>
                <a:ea typeface="DejaVu Sans"/>
              </a:rPr>
              <a:t>) </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US" sz="1800" spc="-1" strike="noStrike">
                <a:solidFill>
                  <a:srgbClr val="000000"/>
                </a:solidFill>
                <a:latin typeface="Arial"/>
                <a:ea typeface="DejaVu Sans"/>
              </a:rPr>
              <a:t>Link for Submission: </a:t>
            </a:r>
            <a:r>
              <a:rPr b="0" lang="en-US" sz="1800" spc="-1" strike="noStrike" u="sng">
                <a:solidFill>
                  <a:srgbClr val="0000ff"/>
                </a:solidFill>
                <a:uFillTx/>
                <a:latin typeface="Arial"/>
                <a:ea typeface="DejaVu Sans"/>
                <a:hlinkClick r:id="rId2"/>
              </a:rPr>
              <a:t>https://sync.academiccloud.de/index.php/s/MW3wY8uOVJbTrei</a:t>
            </a:r>
            <a:r>
              <a:rPr b="0" lang="en-US" sz="1800" spc="-1" strike="noStrike">
                <a:solidFill>
                  <a:srgbClr val="000000"/>
                </a:solidFill>
                <a:latin typeface="Arial"/>
                <a:ea typeface="DejaVu Sans"/>
              </a:rPr>
              <a:t> </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p:txBody>
      </p:sp>
      <p:sp>
        <p:nvSpPr>
          <p:cNvPr id="393" name="CustomShape 3"/>
          <p:cNvSpPr/>
          <p:nvPr/>
        </p:nvSpPr>
        <p:spPr>
          <a:xfrm>
            <a:off x="432720" y="1148040"/>
            <a:ext cx="10343520" cy="4842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Defining Sustainability</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4" name="CustomShape 1"/>
          <p:cNvSpPr/>
          <p:nvPr/>
        </p:nvSpPr>
        <p:spPr>
          <a:xfrm>
            <a:off x="335520" y="1268640"/>
            <a:ext cx="10742040" cy="5029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GB" sz="4000" spc="-1" strike="noStrike">
              <a:solidFill>
                <a:srgbClr val="000000"/>
              </a:solidFill>
              <a:latin typeface="Arial"/>
            </a:endParaRPr>
          </a:p>
        </p:txBody>
      </p:sp>
      <p:sp>
        <p:nvSpPr>
          <p:cNvPr id="395" name="CustomShape 2"/>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CustomShape 1"/>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Question 5 </a:t>
            </a:r>
            <a:endParaRPr b="0" lang="en-GB" sz="2400" spc="-1" strike="noStrike">
              <a:solidFill>
                <a:srgbClr val="000000"/>
              </a:solidFill>
              <a:latin typeface="Arial"/>
            </a:endParaRPr>
          </a:p>
        </p:txBody>
      </p:sp>
      <p:sp>
        <p:nvSpPr>
          <p:cNvPr id="111" name="CustomShape 2"/>
          <p:cNvSpPr/>
          <p:nvPr/>
        </p:nvSpPr>
        <p:spPr>
          <a:xfrm>
            <a:off x="335520" y="1268280"/>
            <a:ext cx="10742040" cy="50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Are you involved in any climate change or sustainability movement / organization / party / etc. – if yes, which one?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lvl="1" marL="432000" indent="-2098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 Type “no”</a:t>
            </a:r>
            <a:endParaRPr b="0" lang="en-GB" sz="1800" spc="-1" strike="noStrike">
              <a:solidFill>
                <a:srgbClr val="000000"/>
              </a:solidFill>
              <a:latin typeface="Arial"/>
            </a:endParaRPr>
          </a:p>
          <a:p>
            <a:pPr lvl="1" marL="432000" indent="-2098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Yes? → Type the name/abbreviation, e.g., “XR” (Extinction Rebellion), “FF” (Fridays for Future),  etc.</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335520" y="764640"/>
            <a:ext cx="10741680" cy="492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Question 6 </a:t>
            </a:r>
            <a:endParaRPr b="0" lang="en-GB" sz="2400" spc="-1" strike="noStrike">
              <a:solidFill>
                <a:srgbClr val="000000"/>
              </a:solidFill>
              <a:latin typeface="Arial"/>
            </a:endParaRPr>
          </a:p>
        </p:txBody>
      </p:sp>
      <p:sp>
        <p:nvSpPr>
          <p:cNvPr id="113" name="CustomShape 2"/>
          <p:cNvSpPr/>
          <p:nvPr/>
        </p:nvSpPr>
        <p:spPr>
          <a:xfrm>
            <a:off x="335520" y="1268280"/>
            <a:ext cx="10741680" cy="50292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Would you like to attend the lecture and Q&amp;A live in Goslar?</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lvl="1" marL="432000" indent="-2095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Yes</a:t>
            </a:r>
            <a:endParaRPr b="0" lang="en-GB" sz="1800" spc="-1" strike="noStrike">
              <a:solidFill>
                <a:srgbClr val="000000"/>
              </a:solidFill>
              <a:latin typeface="Arial"/>
            </a:endParaRPr>
          </a:p>
          <a:p>
            <a:pPr lvl="1" marL="432000" indent="-2095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CustomShape 1"/>
          <p:cNvSpPr/>
          <p:nvPr/>
        </p:nvSpPr>
        <p:spPr>
          <a:xfrm>
            <a:off x="335520" y="4406760"/>
            <a:ext cx="10740600" cy="134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An Inconvenient Problem</a:t>
            </a:r>
            <a:endParaRPr b="0" lang="en-GB" sz="3000" spc="-1" strike="noStrike">
              <a:solidFill>
                <a:srgbClr val="000000"/>
              </a:solidFill>
              <a:latin typeface="Arial"/>
            </a:endParaRPr>
          </a:p>
        </p:txBody>
      </p:sp>
      <p:sp>
        <p:nvSpPr>
          <p:cNvPr id="115" name="CustomShape 2"/>
          <p:cNvSpPr/>
          <p:nvPr/>
        </p:nvSpPr>
        <p:spPr>
          <a:xfrm>
            <a:off x="335520" y="2906640"/>
            <a:ext cx="10740600" cy="148752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TotalTime>
  <Application>LibreOffice/7.5.2.2$Linux_X86_64 LibreOffice_project/50$Build-2</Application>
  <AppVersion>15.0000</AppVersion>
  <Words>3962</Words>
  <Paragraphs>438</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2023-04-19T13:17:05Z</dcterms:modified>
  <cp:revision>3587</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1</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66</vt:i4>
  </property>
</Properties>
</file>